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4"/>
  </p:notesMasterIdLst>
  <p:handoutMasterIdLst>
    <p:handoutMasterId r:id="rId15"/>
  </p:handoutMasterIdLst>
  <p:sldIdLst>
    <p:sldId id="256" r:id="rId3"/>
    <p:sldId id="258" r:id="rId4"/>
    <p:sldId id="257" r:id="rId5"/>
    <p:sldId id="260" r:id="rId6"/>
    <p:sldId id="269" r:id="rId7"/>
    <p:sldId id="280" r:id="rId8"/>
    <p:sldId id="281" r:id="rId9"/>
    <p:sldId id="273" r:id="rId10"/>
    <p:sldId id="271" r:id="rId11"/>
    <p:sldId id="279" r:id="rId12"/>
    <p:sldId id="26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B. Turner" initials="NBT" lastIdx="5" clrIdx="0">
    <p:extLst>
      <p:ext uri="{19B8F6BF-5375-455C-9EA6-DF929625EA0E}">
        <p15:presenceInfo xmlns:p15="http://schemas.microsoft.com/office/powerpoint/2012/main" userId="S-1-5-21-3496871491-3148157022-986074665-2898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6" y="12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E530EB7-4E07-426E-8B44-E603C6FA9134}" type="datetimeFigureOut">
              <a:rPr lang="en-US" smtClean="0"/>
              <a:t>8/31/2020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C72D20F-0F3A-4CE7-B2AA-CBE874EAAE7C}" type="slidenum">
              <a:rPr lang="en-US" smtClean="0"/>
              <a:t>‹#›</a:t>
            </a:fld>
            <a:endParaRPr lang="en-US"/>
          </a:p>
        </p:txBody>
      </p:sp>
    </p:spTree>
    <p:extLst>
      <p:ext uri="{BB962C8B-B14F-4D97-AF65-F5344CB8AC3E}">
        <p14:creationId xmlns:p14="http://schemas.microsoft.com/office/powerpoint/2010/main" val="4166195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PlaceHolder 1"/>
          <p:cNvSpPr>
            <a:spLocks noGrp="1"/>
          </p:cNvSpPr>
          <p:nvPr>
            <p:ph type="body"/>
          </p:nvPr>
        </p:nvSpPr>
        <p:spPr>
          <a:xfrm>
            <a:off x="777240" y="4777560"/>
            <a:ext cx="6217560" cy="4525920"/>
          </a:xfrm>
          <a:prstGeom prst="rect">
            <a:avLst/>
          </a:prstGeom>
        </p:spPr>
        <p:txBody>
          <a:bodyPr lIns="0" tIns="0" rIns="0" bIns="0"/>
          <a:lstStyle/>
          <a:p>
            <a:r>
              <a:rPr lang="en-US" sz="2000" b="0" strike="noStrike" spc="-1">
                <a:latin typeface="Arial"/>
              </a:rPr>
              <a:t>Click to edit the notes format</a:t>
            </a:r>
          </a:p>
        </p:txBody>
      </p:sp>
      <p:sp>
        <p:nvSpPr>
          <p:cNvPr id="125" name="PlaceHolder 2"/>
          <p:cNvSpPr>
            <a:spLocks noGrp="1"/>
          </p:cNvSpPr>
          <p:nvPr>
            <p:ph type="hdr"/>
          </p:nvPr>
        </p:nvSpPr>
        <p:spPr>
          <a:xfrm>
            <a:off x="1554480" y="5532120"/>
            <a:ext cx="6217560" cy="4525920"/>
          </a:xfrm>
          <a:prstGeom prst="rect">
            <a:avLst/>
          </a:prstGeom>
        </p:spPr>
        <p:txBody>
          <a:bodyPr lIns="0" tIns="0" rIns="0" bIns="0"/>
          <a:lstStyle/>
          <a:p>
            <a:r>
              <a:rPr lang="en-US" sz="1400" b="0" strike="noStrike" spc="-1">
                <a:latin typeface="Times New Roman"/>
              </a:rPr>
              <a:t> </a:t>
            </a:r>
          </a:p>
        </p:txBody>
      </p:sp>
      <p:sp>
        <p:nvSpPr>
          <p:cNvPr id="126" name="PlaceHolder 3"/>
          <p:cNvSpPr>
            <a:spLocks noGrp="1"/>
          </p:cNvSpPr>
          <p:nvPr>
            <p:ph type="dt"/>
          </p:nvPr>
        </p:nvSpPr>
        <p:spPr>
          <a:xfrm>
            <a:off x="0" y="9555480"/>
            <a:ext cx="3372840" cy="502560"/>
          </a:xfrm>
          <a:prstGeom prst="rect">
            <a:avLst/>
          </a:prstGeom>
        </p:spPr>
        <p:txBody>
          <a:bodyPr lIns="0" tIns="0" rIns="0" bIns="0"/>
          <a:lstStyle/>
          <a:p>
            <a:pPr algn="r"/>
            <a:r>
              <a:rPr lang="en-US" sz="1400" b="0" strike="noStrike" spc="-1">
                <a:latin typeface="Times New Roman"/>
              </a:rPr>
              <a:t> </a:t>
            </a:r>
          </a:p>
        </p:txBody>
      </p:sp>
      <p:sp>
        <p:nvSpPr>
          <p:cNvPr id="127" name="PlaceHolder 4"/>
          <p:cNvSpPr>
            <a:spLocks noGrp="1"/>
          </p:cNvSpPr>
          <p:nvPr>
            <p:ph type="ftr"/>
          </p:nvPr>
        </p:nvSpPr>
        <p:spPr>
          <a:xfrm>
            <a:off x="0" y="0"/>
            <a:ext cx="3372840" cy="502560"/>
          </a:xfrm>
          <a:prstGeom prst="rect">
            <a:avLst/>
          </a:prstGeom>
        </p:spPr>
        <p:txBody>
          <a:bodyPr lIns="0" tIns="0" rIns="0" bIns="0" anchor="b"/>
          <a:lstStyle/>
          <a:p>
            <a:r>
              <a:rPr lang="en-US" sz="1400" b="0" strike="noStrike" spc="-1">
                <a:latin typeface="Times New Roman"/>
              </a:rPr>
              <a:t> </a:t>
            </a:r>
          </a:p>
        </p:txBody>
      </p:sp>
      <p:sp>
        <p:nvSpPr>
          <p:cNvPr id="128" name="PlaceHolder 5"/>
          <p:cNvSpPr>
            <a:spLocks noGrp="1"/>
          </p:cNvSpPr>
          <p:nvPr>
            <p:ph type="sldNum"/>
          </p:nvPr>
        </p:nvSpPr>
        <p:spPr>
          <a:xfrm>
            <a:off x="4399200" y="0"/>
            <a:ext cx="3372840" cy="502560"/>
          </a:xfrm>
          <a:prstGeom prst="rect">
            <a:avLst/>
          </a:prstGeom>
        </p:spPr>
        <p:txBody>
          <a:bodyPr lIns="0" tIns="0" rIns="0" bIns="0" anchor="b"/>
          <a:lstStyle/>
          <a:p>
            <a:pPr algn="r"/>
            <a:fld id="{2CA0C5C1-541D-44AD-BCBB-C5B90DA634B9}"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PlaceHolder 1"/>
          <p:cNvSpPr>
            <a:spLocks noGrp="1"/>
          </p:cNvSpPr>
          <p:nvPr>
            <p:ph type="body"/>
          </p:nvPr>
        </p:nvSpPr>
        <p:spPr>
          <a:xfrm>
            <a:off x="701640" y="4473720"/>
            <a:ext cx="5606640" cy="3660480"/>
          </a:xfrm>
          <a:prstGeom prst="rect">
            <a:avLst/>
          </a:prstGeom>
        </p:spPr>
        <p:txBody>
          <a:bodyPr/>
          <a:lstStyle/>
          <a:p>
            <a:endParaRPr lang="en-US" sz="2000" b="0" strike="noStrike" spc="-1">
              <a:latin typeface="Arial"/>
            </a:endParaRPr>
          </a:p>
        </p:txBody>
      </p:sp>
      <p:sp>
        <p:nvSpPr>
          <p:cNvPr id="244" name="TextShape 2"/>
          <p:cNvSpPr txBox="1"/>
          <p:nvPr/>
        </p:nvSpPr>
        <p:spPr>
          <a:xfrm>
            <a:off x="3970440" y="8829720"/>
            <a:ext cx="3038040" cy="466200"/>
          </a:xfrm>
          <a:prstGeom prst="rect">
            <a:avLst/>
          </a:prstGeom>
          <a:noFill/>
          <a:ln>
            <a:noFill/>
          </a:ln>
        </p:spPr>
        <p:txBody>
          <a:bodyPr anchor="b"/>
          <a:lstStyle/>
          <a:p>
            <a:pPr algn="r">
              <a:lnSpc>
                <a:spcPct val="100000"/>
              </a:lnSpc>
            </a:pPr>
            <a:fld id="{37E22944-F30D-4D7C-BF06-BB68B3C118FA}" type="slidenum">
              <a:rPr lang="en-US" sz="1200" b="0" strike="noStrike" spc="-1">
                <a:solidFill>
                  <a:srgbClr val="000000"/>
                </a:solidFill>
                <a:latin typeface="+mn-lt"/>
                <a:ea typeface="+mn-ea"/>
              </a:rPr>
              <a:t>1</a:t>
            </a:fld>
            <a:endParaRPr lang="en-US"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PlaceHolder 1"/>
          <p:cNvSpPr>
            <a:spLocks noGrp="1"/>
          </p:cNvSpPr>
          <p:nvPr>
            <p:ph type="body"/>
          </p:nvPr>
        </p:nvSpPr>
        <p:spPr>
          <a:xfrm>
            <a:off x="701640" y="4473720"/>
            <a:ext cx="5606640" cy="3660480"/>
          </a:xfrm>
          <a:prstGeom prst="rect">
            <a:avLst/>
          </a:prstGeom>
        </p:spPr>
        <p:txBody>
          <a:bodyPr/>
          <a:lstStyle/>
          <a:p>
            <a:endParaRPr lang="en-US" sz="2000" b="0" strike="noStrike" spc="-1">
              <a:latin typeface="Arial"/>
            </a:endParaRPr>
          </a:p>
        </p:txBody>
      </p:sp>
      <p:sp>
        <p:nvSpPr>
          <p:cNvPr id="248" name="TextShape 2"/>
          <p:cNvSpPr txBox="1"/>
          <p:nvPr/>
        </p:nvSpPr>
        <p:spPr>
          <a:xfrm>
            <a:off x="3970440" y="8829720"/>
            <a:ext cx="3038040" cy="466200"/>
          </a:xfrm>
          <a:prstGeom prst="rect">
            <a:avLst/>
          </a:prstGeom>
          <a:noFill/>
          <a:ln>
            <a:noFill/>
          </a:ln>
        </p:spPr>
        <p:txBody>
          <a:bodyPr anchor="b"/>
          <a:lstStyle/>
          <a:p>
            <a:pPr algn="r">
              <a:lnSpc>
                <a:spcPct val="100000"/>
              </a:lnSpc>
            </a:pPr>
            <a:fld id="{A1FC6DF0-7AA8-4847-93A4-C06DE21BB4D7}" type="slidenum">
              <a:rPr lang="en-US" sz="1200" b="0" strike="noStrike" spc="-1">
                <a:solidFill>
                  <a:srgbClr val="000000"/>
                </a:solidFill>
                <a:latin typeface="+mn-lt"/>
                <a:ea typeface="+mn-ea"/>
              </a:rPr>
              <a:t>2</a:t>
            </a:fld>
            <a:endParaRPr lang="en-US"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PlaceHolder 1"/>
          <p:cNvSpPr>
            <a:spLocks noGrp="1"/>
          </p:cNvSpPr>
          <p:nvPr>
            <p:ph type="body"/>
          </p:nvPr>
        </p:nvSpPr>
        <p:spPr>
          <a:xfrm>
            <a:off x="701640" y="4473720"/>
            <a:ext cx="5606640" cy="3660480"/>
          </a:xfrm>
          <a:prstGeom prst="rect">
            <a:avLst/>
          </a:prstGeom>
        </p:spPr>
        <p:txBody>
          <a:bodyPr/>
          <a:lstStyle/>
          <a:p>
            <a:endParaRPr lang="en-US" sz="2000" b="0" strike="noStrike" spc="-1">
              <a:latin typeface="Arial"/>
            </a:endParaRPr>
          </a:p>
        </p:txBody>
      </p:sp>
      <p:sp>
        <p:nvSpPr>
          <p:cNvPr id="246" name="TextShape 2"/>
          <p:cNvSpPr txBox="1"/>
          <p:nvPr/>
        </p:nvSpPr>
        <p:spPr>
          <a:xfrm>
            <a:off x="3970440" y="8829720"/>
            <a:ext cx="3038040" cy="466200"/>
          </a:xfrm>
          <a:prstGeom prst="rect">
            <a:avLst/>
          </a:prstGeom>
          <a:noFill/>
          <a:ln>
            <a:noFill/>
          </a:ln>
        </p:spPr>
        <p:txBody>
          <a:bodyPr anchor="b"/>
          <a:lstStyle/>
          <a:p>
            <a:pPr algn="r">
              <a:lnSpc>
                <a:spcPct val="100000"/>
              </a:lnSpc>
            </a:pPr>
            <a:fld id="{101B9D95-CFB6-4EF8-9669-58337086A2EA}" type="slidenum">
              <a:rPr lang="en-US" sz="1200" b="0" strike="noStrike" spc="-1">
                <a:solidFill>
                  <a:srgbClr val="000000"/>
                </a:solidFill>
                <a:latin typeface="+mn-lt"/>
                <a:ea typeface="+mn-ea"/>
              </a:rPr>
              <a:t>3</a:t>
            </a:fld>
            <a:endParaRPr lang="en-US"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PlaceHolder 1"/>
          <p:cNvSpPr>
            <a:spLocks noGrp="1"/>
          </p:cNvSpPr>
          <p:nvPr>
            <p:ph type="body"/>
          </p:nvPr>
        </p:nvSpPr>
        <p:spPr>
          <a:xfrm>
            <a:off x="701640" y="4473720"/>
            <a:ext cx="5606640" cy="3660480"/>
          </a:xfrm>
          <a:prstGeom prst="rect">
            <a:avLst/>
          </a:prstGeom>
        </p:spPr>
        <p:txBody>
          <a:bodyPr/>
          <a:lstStyle/>
          <a:p>
            <a:endParaRPr lang="en-US" sz="2000" b="0" strike="noStrike" spc="-1" dirty="0">
              <a:latin typeface="Arial"/>
            </a:endParaRPr>
          </a:p>
        </p:txBody>
      </p:sp>
      <p:sp>
        <p:nvSpPr>
          <p:cNvPr id="250" name="TextShape 2"/>
          <p:cNvSpPr txBox="1"/>
          <p:nvPr/>
        </p:nvSpPr>
        <p:spPr>
          <a:xfrm>
            <a:off x="3970440" y="8829720"/>
            <a:ext cx="3038040" cy="466200"/>
          </a:xfrm>
          <a:prstGeom prst="rect">
            <a:avLst/>
          </a:prstGeom>
          <a:noFill/>
          <a:ln>
            <a:noFill/>
          </a:ln>
        </p:spPr>
        <p:txBody>
          <a:bodyPr anchor="b"/>
          <a:lstStyle/>
          <a:p>
            <a:pPr algn="r">
              <a:lnSpc>
                <a:spcPct val="100000"/>
              </a:lnSpc>
            </a:pPr>
            <a:fld id="{0A810D85-9D78-43AB-9F1D-9F66A3DF18D1}" type="slidenum">
              <a:rPr lang="en-US" sz="1200" b="0" strike="noStrike" spc="-1">
                <a:solidFill>
                  <a:srgbClr val="000000"/>
                </a:solidFill>
                <a:latin typeface="+mn-lt"/>
                <a:ea typeface="+mn-ea"/>
              </a:rPr>
              <a:t>4</a:t>
            </a:fld>
            <a:endParaRPr lang="en-US"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1" dirty="0" smtClean="0">
                <a:solidFill>
                  <a:srgbClr val="000000"/>
                </a:solidFill>
                <a:latin typeface="Calibri"/>
              </a:rPr>
              <a:t>In addition, team leads are expected, with their teams, to regularly and honestly assess the effectiveness of the team, and to adjust as necessary. These are evolving organizational structures. My role is to serve as coach (and administrative liaison), providing support and expertise based on my own education and experience.</a:t>
            </a:r>
            <a:endParaRPr lang="en-US" sz="1100" b="0" strike="noStrike" spc="-1" dirty="0" smtClean="0">
              <a:solidFill>
                <a:srgbClr val="000000"/>
              </a:solidFill>
              <a:latin typeface="Calibri"/>
            </a:endParaRPr>
          </a:p>
          <a:p>
            <a:endParaRPr lang="en-US" dirty="0"/>
          </a:p>
        </p:txBody>
      </p:sp>
      <p:sp>
        <p:nvSpPr>
          <p:cNvPr id="4" name="Slide Number Placeholder 3"/>
          <p:cNvSpPr>
            <a:spLocks noGrp="1"/>
          </p:cNvSpPr>
          <p:nvPr>
            <p:ph type="sldNum" idx="10"/>
          </p:nvPr>
        </p:nvSpPr>
        <p:spPr/>
        <p:txBody>
          <a:bodyPr/>
          <a:lstStyle/>
          <a:p>
            <a:pPr algn="r"/>
            <a:fld id="{2CA0C5C1-541D-44AD-BCBB-C5B90DA634B9}" type="slidenum">
              <a:rPr lang="en-US" sz="1400" b="0" strike="noStrike" spc="-1" smtClean="0">
                <a:latin typeface="Times New Roman"/>
              </a:rPr>
              <a:t>8</a:t>
            </a:fld>
            <a:endParaRPr lang="en-US" sz="1400" b="0" strike="noStrike" spc="-1">
              <a:latin typeface="Times New Roman"/>
            </a:endParaRPr>
          </a:p>
        </p:txBody>
      </p:sp>
    </p:spTree>
    <p:extLst>
      <p:ext uri="{BB962C8B-B14F-4D97-AF65-F5344CB8AC3E}">
        <p14:creationId xmlns:p14="http://schemas.microsoft.com/office/powerpoint/2010/main" val="497084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PlaceHolder 1"/>
          <p:cNvSpPr>
            <a:spLocks noGrp="1"/>
          </p:cNvSpPr>
          <p:nvPr>
            <p:ph type="body"/>
          </p:nvPr>
        </p:nvSpPr>
        <p:spPr>
          <a:xfrm>
            <a:off x="701640" y="4473720"/>
            <a:ext cx="5606640" cy="3660480"/>
          </a:xfrm>
          <a:prstGeom prst="rect">
            <a:avLst/>
          </a:prstGeom>
        </p:spPr>
        <p:txBody>
          <a:bodyPr/>
          <a:lstStyle/>
          <a:p>
            <a:endParaRPr lang="en-US" sz="2000" b="0" strike="noStrike" spc="-1">
              <a:latin typeface="Arial"/>
            </a:endParaRPr>
          </a:p>
        </p:txBody>
      </p:sp>
      <p:sp>
        <p:nvSpPr>
          <p:cNvPr id="268" name="TextShape 2"/>
          <p:cNvSpPr txBox="1"/>
          <p:nvPr/>
        </p:nvSpPr>
        <p:spPr>
          <a:xfrm>
            <a:off x="3970440" y="8829720"/>
            <a:ext cx="3038040" cy="466200"/>
          </a:xfrm>
          <a:prstGeom prst="rect">
            <a:avLst/>
          </a:prstGeom>
          <a:noFill/>
          <a:ln>
            <a:noFill/>
          </a:ln>
        </p:spPr>
        <p:txBody>
          <a:bodyPr anchor="b"/>
          <a:lstStyle/>
          <a:p>
            <a:pPr algn="r">
              <a:lnSpc>
                <a:spcPct val="100000"/>
              </a:lnSpc>
            </a:pPr>
            <a:fld id="{DEE2BE5E-AE12-434B-A537-E3C4B0F8E35F}" type="slidenum">
              <a:rPr lang="en-US" sz="1200" b="0" strike="noStrike" spc="-1">
                <a:solidFill>
                  <a:srgbClr val="000000"/>
                </a:solidFill>
                <a:latin typeface="+mn-lt"/>
                <a:ea typeface="+mn-ea"/>
              </a:rPr>
              <a:t>9</a:t>
            </a:fld>
            <a:endParaRPr lang="en-US"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PlaceHolder 1"/>
          <p:cNvSpPr>
            <a:spLocks noGrp="1"/>
          </p:cNvSpPr>
          <p:nvPr>
            <p:ph type="body"/>
          </p:nvPr>
        </p:nvSpPr>
        <p:spPr>
          <a:xfrm>
            <a:off x="701640" y="4473720"/>
            <a:ext cx="5606640" cy="3660480"/>
          </a:xfrm>
          <a:prstGeom prst="rect">
            <a:avLst/>
          </a:prstGeom>
        </p:spPr>
        <p:txBody>
          <a:bodyPr/>
          <a:lstStyle/>
          <a:p>
            <a:endParaRPr lang="en-US" sz="2000" b="0" strike="noStrike" spc="-1">
              <a:latin typeface="Arial"/>
            </a:endParaRPr>
          </a:p>
        </p:txBody>
      </p:sp>
      <p:sp>
        <p:nvSpPr>
          <p:cNvPr id="268" name="TextShape 2"/>
          <p:cNvSpPr txBox="1"/>
          <p:nvPr/>
        </p:nvSpPr>
        <p:spPr>
          <a:xfrm>
            <a:off x="3970440" y="8829720"/>
            <a:ext cx="3038040" cy="466200"/>
          </a:xfrm>
          <a:prstGeom prst="rect">
            <a:avLst/>
          </a:prstGeom>
          <a:noFill/>
          <a:ln>
            <a:noFill/>
          </a:ln>
        </p:spPr>
        <p:txBody>
          <a:bodyPr anchor="b"/>
          <a:lstStyle/>
          <a:p>
            <a:pPr algn="r">
              <a:lnSpc>
                <a:spcPct val="100000"/>
              </a:lnSpc>
            </a:pPr>
            <a:fld id="{DEE2BE5E-AE12-434B-A537-E3C4B0F8E35F}" type="slidenum">
              <a:rPr lang="en-US" sz="1200" b="0" strike="noStrike" spc="-1">
                <a:solidFill>
                  <a:srgbClr val="000000"/>
                </a:solidFill>
                <a:latin typeface="+mn-lt"/>
                <a:ea typeface="+mn-ea"/>
              </a:rPr>
              <a:t>10</a:t>
            </a:fld>
            <a:endParaRPr lang="en-US" sz="1200" b="0" strike="noStrike" spc="-1">
              <a:latin typeface="Times New Roman"/>
            </a:endParaRPr>
          </a:p>
        </p:txBody>
      </p:sp>
    </p:spTree>
    <p:extLst>
      <p:ext uri="{BB962C8B-B14F-4D97-AF65-F5344CB8AC3E}">
        <p14:creationId xmlns:p14="http://schemas.microsoft.com/office/powerpoint/2010/main" val="2663375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4" name="PlaceHolder 5"/>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5"/>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1" name="PlaceHolder 7"/>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8"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0"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2"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3"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7"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8" name="PlaceHolder 3"/>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9" name="PlaceHolder 4"/>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dirty="0">
              <a:solidFill>
                <a:srgbClr val="000000"/>
              </a:solidFill>
              <a:latin typeface="Calibri"/>
            </a:endParaRPr>
          </a:p>
        </p:txBody>
      </p:sp>
      <p:sp>
        <p:nvSpPr>
          <p:cNvPr id="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dirty="0">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3"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6"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7"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9"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0"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2"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3"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4"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5" name="PlaceHolder 5"/>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7"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8"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9"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0" name="PlaceHolder 5"/>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1"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2" name="PlaceHolder 7"/>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3"/>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8" name="PlaceHolder 4"/>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en-US" sz="6000" b="0" strike="noStrike" spc="-1">
                <a:solidFill>
                  <a:srgbClr val="000000"/>
                </a:solidFill>
                <a:latin typeface="Calibri Light"/>
              </a:rPr>
              <a:t>Click to edit Master title style</a:t>
            </a:r>
            <a:endParaRPr lang="en-US" sz="6000" b="0" strike="noStrike" spc="-1">
              <a:solidFill>
                <a:srgbClr val="000000"/>
              </a:solidFill>
              <a:latin typeface="Calibri"/>
            </a:endParaRPr>
          </a:p>
        </p:txBody>
      </p:sp>
      <p:sp>
        <p:nvSpPr>
          <p:cNvPr id="7" name="PlaceHolder 2"/>
          <p:cNvSpPr>
            <a:spLocks noGrp="1"/>
          </p:cNvSpPr>
          <p:nvPr>
            <p:ph type="dt"/>
          </p:nvPr>
        </p:nvSpPr>
        <p:spPr>
          <a:xfrm>
            <a:off x="838080" y="6356520"/>
            <a:ext cx="2742840" cy="364680"/>
          </a:xfrm>
          <a:prstGeom prst="rect">
            <a:avLst/>
          </a:prstGeom>
        </p:spPr>
        <p:txBody>
          <a:bodyPr anchor="ctr"/>
          <a:lstStyle/>
          <a:p>
            <a:pPr>
              <a:lnSpc>
                <a:spcPct val="100000"/>
              </a:lnSpc>
            </a:pPr>
            <a:fld id="{BA0DD25B-A296-4EBD-A0DB-69BBE420D1EE}" type="datetime">
              <a:rPr lang="en-US" sz="1200" b="0" strike="noStrike" spc="-1">
                <a:solidFill>
                  <a:srgbClr val="8B8B8B"/>
                </a:solidFill>
                <a:latin typeface="Calibri"/>
              </a:rPr>
              <a:t>8/31/2020</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F78D0800-A8C9-4CB9-B0FD-31ADB5DA5E17}" type="slidenum">
              <a:rPr lang="en-US" sz="1200" b="0" strike="noStrike" spc="-1">
                <a:solidFill>
                  <a:srgbClr val="8B8B8B"/>
                </a:solidFill>
                <a:latin typeface="Calibri"/>
              </a:rPr>
              <a:t>‹#›</a:t>
            </a:fld>
            <a:endParaRPr lang="en-US" sz="1200" b="0" strike="noStrike" spc="-1">
              <a:latin typeface="Times New Roman"/>
            </a:endParaRPr>
          </a:p>
        </p:txBody>
      </p:sp>
      <p:sp>
        <p:nvSpPr>
          <p:cNvPr id="4" name="CustomShape 5"/>
          <p:cNvSpPr/>
          <p:nvPr/>
        </p:nvSpPr>
        <p:spPr>
          <a:xfrm rot="1787400">
            <a:off x="2798640" y="2049840"/>
            <a:ext cx="7314840" cy="283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0" b="0" strike="noStrike" spc="-1">
                <a:solidFill>
                  <a:srgbClr val="E7E6E6"/>
                </a:solidFill>
                <a:latin typeface="Calibri"/>
              </a:rPr>
              <a:t>DRAFT</a:t>
            </a:r>
            <a:endParaRPr lang="en-US" sz="18000" b="0" strike="noStrike" spc="-1">
              <a:latin typeface="Arial"/>
            </a:endParaRPr>
          </a:p>
        </p:txBody>
      </p:sp>
      <p:sp>
        <p:nvSpPr>
          <p:cNvPr id="5" name="PlaceHolder 6"/>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43" name="PlaceHolder 2"/>
          <p:cNvSpPr>
            <a:spLocks noGrp="1"/>
          </p:cNvSpPr>
          <p:nvPr>
            <p:ph type="body"/>
          </p:nvPr>
        </p:nvSpPr>
        <p:spPr>
          <a:xfrm>
            <a:off x="838080" y="1825560"/>
            <a:ext cx="10515240" cy="4350960"/>
          </a:xfrm>
          <a:prstGeom prst="rect">
            <a:avLst/>
          </a:prstGeom>
        </p:spPr>
        <p:txBody>
          <a:bodyPr/>
          <a:lstStyle/>
          <a:p>
            <a:pPr marL="228600" indent="-228240">
              <a:lnSpc>
                <a:spcPct val="100000"/>
              </a:lnSpc>
              <a:spcBef>
                <a:spcPts val="1001"/>
              </a:spcBef>
              <a:buClr>
                <a:srgbClr val="000000"/>
              </a:buClr>
              <a:buFont typeface="Arial"/>
              <a:buChar char="•"/>
            </a:pPr>
            <a:r>
              <a:rPr lang="en-US" sz="2800" b="0" strike="noStrike" spc="-1">
                <a:solidFill>
                  <a:srgbClr val="000000"/>
                </a:solidFill>
                <a:latin typeface="Calibri"/>
              </a:rPr>
              <a:t>Click to edit Master text styles</a:t>
            </a:r>
          </a:p>
          <a:p>
            <a:pPr marL="685800" lvl="1" indent="-228240">
              <a:lnSpc>
                <a:spcPct val="100000"/>
              </a:lnSpc>
              <a:spcBef>
                <a:spcPts val="499"/>
              </a:spcBef>
              <a:buClr>
                <a:srgbClr val="000000"/>
              </a:buClr>
              <a:buFont typeface="Arial"/>
              <a:buChar char="•"/>
            </a:pPr>
            <a:r>
              <a:rPr lang="en-US" sz="2400" b="0" strike="noStrike" spc="-1">
                <a:solidFill>
                  <a:srgbClr val="000000"/>
                </a:solidFill>
                <a:latin typeface="Calibri"/>
              </a:rPr>
              <a:t>Second level</a:t>
            </a:r>
          </a:p>
          <a:p>
            <a:pPr marL="1143000" lvl="2" indent="-228240">
              <a:lnSpc>
                <a:spcPct val="100000"/>
              </a:lnSpc>
              <a:spcBef>
                <a:spcPts val="499"/>
              </a:spcBef>
              <a:buClr>
                <a:srgbClr val="000000"/>
              </a:buClr>
              <a:buFont typeface="Arial"/>
              <a:buChar char="•"/>
            </a:pPr>
            <a:r>
              <a:rPr lang="en-US" sz="2000" b="0" strike="noStrike" spc="-1">
                <a:solidFill>
                  <a:srgbClr val="000000"/>
                </a:solidFill>
                <a:latin typeface="Calibri"/>
              </a:rPr>
              <a:t>Third level</a:t>
            </a:r>
          </a:p>
          <a:p>
            <a:pPr marL="1600200" lvl="3" indent="-228240">
              <a:lnSpc>
                <a:spcPct val="100000"/>
              </a:lnSpc>
              <a:spcBef>
                <a:spcPts val="499"/>
              </a:spcBef>
              <a:buClr>
                <a:srgbClr val="000000"/>
              </a:buClr>
              <a:buFont typeface="Arial"/>
              <a:buChar char="•"/>
            </a:pPr>
            <a:r>
              <a:rPr lang="en-US" sz="1800" b="0" strike="noStrike" spc="-1">
                <a:solidFill>
                  <a:srgbClr val="000000"/>
                </a:solidFill>
                <a:latin typeface="Calibri"/>
              </a:rPr>
              <a:t>Fourth level</a:t>
            </a:r>
          </a:p>
          <a:p>
            <a:pPr marL="2057400" lvl="4" indent="-228240">
              <a:lnSpc>
                <a:spcPct val="100000"/>
              </a:lnSpc>
              <a:spcBef>
                <a:spcPts val="499"/>
              </a:spcBef>
              <a:buClr>
                <a:srgbClr val="000000"/>
              </a:buClr>
              <a:buFont typeface="Arial"/>
              <a:buChar char="•"/>
            </a:pPr>
            <a:r>
              <a:rPr lang="en-US" sz="1800" b="0" strike="noStrike" spc="-1">
                <a:solidFill>
                  <a:srgbClr val="000000"/>
                </a:solidFill>
                <a:latin typeface="Calibri"/>
              </a:rPr>
              <a:t>Fifth level</a:t>
            </a:r>
          </a:p>
        </p:txBody>
      </p:sp>
      <p:sp>
        <p:nvSpPr>
          <p:cNvPr id="44" name="PlaceHolder 3"/>
          <p:cNvSpPr>
            <a:spLocks noGrp="1"/>
          </p:cNvSpPr>
          <p:nvPr>
            <p:ph type="dt"/>
          </p:nvPr>
        </p:nvSpPr>
        <p:spPr>
          <a:xfrm>
            <a:off x="838080" y="6356520"/>
            <a:ext cx="2742840" cy="364680"/>
          </a:xfrm>
          <a:prstGeom prst="rect">
            <a:avLst/>
          </a:prstGeom>
        </p:spPr>
        <p:txBody>
          <a:bodyPr anchor="ctr"/>
          <a:lstStyle/>
          <a:p>
            <a:pPr>
              <a:lnSpc>
                <a:spcPct val="100000"/>
              </a:lnSpc>
            </a:pPr>
            <a:fld id="{E7531400-3DDF-4BA5-8094-10C32AB21321}" type="datetime">
              <a:rPr lang="en-US" sz="1200" b="0" strike="noStrike" spc="-1">
                <a:solidFill>
                  <a:srgbClr val="8B8B8B"/>
                </a:solidFill>
                <a:latin typeface="Calibri"/>
              </a:rPr>
              <a:t>8/31/2020</a:t>
            </a:fld>
            <a:endParaRPr lang="en-US" sz="1200" b="0" strike="noStrike" spc="-1">
              <a:latin typeface="Times New Roman"/>
            </a:endParaRPr>
          </a:p>
        </p:txBody>
      </p:sp>
      <p:sp>
        <p:nvSpPr>
          <p:cNvPr id="45"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6"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5CC1BC11-A592-4C1D-BD72-C2688B43E307}"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tulibdev.atlassian.net/wiki/spaces/LPC/pages/589168657/Strategic+Steering+Teams"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 name="TextShape 2"/>
          <p:cNvSpPr txBox="1"/>
          <p:nvPr/>
        </p:nvSpPr>
        <p:spPr>
          <a:xfrm>
            <a:off x="1327320" y="2026800"/>
            <a:ext cx="9143640" cy="2387160"/>
          </a:xfrm>
          <a:prstGeom prst="rect">
            <a:avLst/>
          </a:prstGeom>
          <a:noFill/>
          <a:ln>
            <a:noFill/>
          </a:ln>
        </p:spPr>
        <p:txBody>
          <a:bodyPr anchor="b">
            <a:normAutofit fontScale="92500" lnSpcReduction="20000"/>
          </a:bodyPr>
          <a:lstStyle/>
          <a:p>
            <a:pPr algn="ctr">
              <a:lnSpc>
                <a:spcPct val="100000"/>
              </a:lnSpc>
            </a:pPr>
            <a:r>
              <a:rPr lang="en-US" sz="6000" b="0" strike="noStrike" spc="-1" dirty="0" smtClean="0">
                <a:solidFill>
                  <a:srgbClr val="000000"/>
                </a:solidFill>
                <a:latin typeface="Calibri Light"/>
              </a:rPr>
              <a:t>Strategic Steering Teams </a:t>
            </a:r>
          </a:p>
          <a:p>
            <a:pPr algn="ctr">
              <a:lnSpc>
                <a:spcPct val="100000"/>
              </a:lnSpc>
            </a:pPr>
            <a:r>
              <a:rPr lang="en-US" sz="6000" spc="-1" dirty="0">
                <a:solidFill>
                  <a:srgbClr val="000000"/>
                </a:solidFill>
                <a:latin typeface="Calibri Light"/>
              </a:rPr>
              <a:t>@</a:t>
            </a:r>
            <a:r>
              <a:rPr lang="en-US" sz="6000" b="0" strike="noStrike" spc="-1" dirty="0" smtClean="0">
                <a:solidFill>
                  <a:srgbClr val="000000"/>
                </a:solidFill>
                <a:latin typeface="Calibri Light"/>
              </a:rPr>
              <a:t> TULUP</a:t>
            </a:r>
            <a:r>
              <a:rPr dirty="0"/>
              <a:t/>
            </a:r>
            <a:br>
              <a:rPr dirty="0"/>
            </a:br>
            <a:endParaRPr lang="en-US" sz="6000" b="0" strike="noStrike" spc="-1" dirty="0">
              <a:solidFill>
                <a:srgbClr val="000000"/>
              </a:solidFill>
              <a:latin typeface="Calibri"/>
            </a:endParaRPr>
          </a:p>
        </p:txBody>
      </p:sp>
      <p:sp>
        <p:nvSpPr>
          <p:cNvPr id="2" name="TextBox 1"/>
          <p:cNvSpPr txBox="1"/>
          <p:nvPr/>
        </p:nvSpPr>
        <p:spPr>
          <a:xfrm>
            <a:off x="5855678" y="4413960"/>
            <a:ext cx="5129314" cy="369332"/>
          </a:xfrm>
          <a:prstGeom prst="rect">
            <a:avLst/>
          </a:prstGeom>
          <a:noFill/>
        </p:spPr>
        <p:txBody>
          <a:bodyPr wrap="square" rtlCol="0">
            <a:spAutoFit/>
          </a:bodyPr>
          <a:lstStyle/>
          <a:p>
            <a:r>
              <a:rPr lang="en-US" dirty="0" smtClean="0">
                <a:solidFill>
                  <a:schemeClr val="accent2">
                    <a:lumMod val="75000"/>
                  </a:schemeClr>
                </a:solidFill>
              </a:rPr>
              <a:t>Current Status: </a:t>
            </a:r>
            <a:r>
              <a:rPr lang="en-US" dirty="0" smtClean="0">
                <a:solidFill>
                  <a:schemeClr val="accent2">
                    <a:lumMod val="75000"/>
                  </a:schemeClr>
                </a:solidFill>
              </a:rPr>
              <a:t>September</a:t>
            </a:r>
            <a:r>
              <a:rPr lang="en-US" dirty="0" smtClean="0">
                <a:solidFill>
                  <a:schemeClr val="accent2">
                    <a:lumMod val="75000"/>
                  </a:schemeClr>
                </a:solidFill>
              </a:rPr>
              <a:t> </a:t>
            </a:r>
            <a:r>
              <a:rPr lang="en-US" dirty="0" smtClean="0">
                <a:solidFill>
                  <a:schemeClr val="accent2">
                    <a:lumMod val="75000"/>
                  </a:schemeClr>
                </a:solidFill>
              </a:rPr>
              <a:t>2020</a:t>
            </a:r>
            <a:endParaRPr lang="en-US" dirty="0">
              <a:solidFill>
                <a:schemeClr val="accent2">
                  <a:lumMod val="75000"/>
                </a:schemeClr>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smtClean="0">
                <a:solidFill>
                  <a:srgbClr val="000000"/>
                </a:solidFill>
                <a:latin typeface="Calibri Light"/>
              </a:rPr>
              <a:t>Outstanding Challenges </a:t>
            </a:r>
            <a:r>
              <a:rPr lang="en-US" sz="4400" b="0" strike="noStrike" spc="-1" dirty="0">
                <a:solidFill>
                  <a:srgbClr val="000000"/>
                </a:solidFill>
                <a:latin typeface="Calibri Light"/>
              </a:rPr>
              <a:t>and </a:t>
            </a:r>
            <a:r>
              <a:rPr lang="en-US" sz="4400" b="0" strike="noStrike" spc="-1" dirty="0" smtClean="0">
                <a:solidFill>
                  <a:srgbClr val="000000"/>
                </a:solidFill>
                <a:latin typeface="Calibri Light"/>
              </a:rPr>
              <a:t>Questions</a:t>
            </a:r>
          </a:p>
          <a:p>
            <a:pPr>
              <a:lnSpc>
                <a:spcPct val="90000"/>
              </a:lnSpc>
            </a:pPr>
            <a:r>
              <a:rPr lang="en-US" sz="4400" spc="-1" dirty="0" smtClean="0">
                <a:solidFill>
                  <a:srgbClr val="000000"/>
                </a:solidFill>
                <a:latin typeface="Calibri Light"/>
              </a:rPr>
              <a:t>	</a:t>
            </a:r>
            <a:r>
              <a:rPr lang="en-US" sz="4400" spc="-1" dirty="0" smtClean="0">
                <a:solidFill>
                  <a:srgbClr val="FF0000"/>
                </a:solidFill>
                <a:latin typeface="Calibri Light"/>
              </a:rPr>
              <a:t>Organizational</a:t>
            </a:r>
            <a:endParaRPr lang="en-US" sz="4400" b="0" strike="noStrike" spc="-1" dirty="0">
              <a:solidFill>
                <a:srgbClr val="FF0000"/>
              </a:solidFill>
              <a:latin typeface="Calibri"/>
            </a:endParaRPr>
          </a:p>
        </p:txBody>
      </p:sp>
      <p:sp>
        <p:nvSpPr>
          <p:cNvPr id="242" name="TextShape 2"/>
          <p:cNvSpPr txBox="1"/>
          <p:nvPr/>
        </p:nvSpPr>
        <p:spPr>
          <a:xfrm>
            <a:off x="1177715" y="2674645"/>
            <a:ext cx="10515240" cy="3024406"/>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spc="-1" dirty="0">
                <a:solidFill>
                  <a:srgbClr val="000000"/>
                </a:solidFill>
                <a:latin typeface="Calibri"/>
              </a:rPr>
              <a:t>Coordination of goal-setting and projects across organization</a:t>
            </a:r>
          </a:p>
          <a:p>
            <a:pPr marL="228600" indent="-228240">
              <a:lnSpc>
                <a:spcPct val="90000"/>
              </a:lnSpc>
              <a:spcBef>
                <a:spcPts val="1001"/>
              </a:spcBef>
              <a:buClr>
                <a:srgbClr val="000000"/>
              </a:buClr>
              <a:buFont typeface="Arial"/>
              <a:buChar char="•"/>
            </a:pPr>
            <a:r>
              <a:rPr lang="en-US" sz="2800" spc="-1" dirty="0">
                <a:solidFill>
                  <a:srgbClr val="000000"/>
                </a:solidFill>
                <a:latin typeface="Calibri"/>
              </a:rPr>
              <a:t>Mechanism for robust communication between SST team leaders and the administrative unit heads </a:t>
            </a:r>
          </a:p>
          <a:p>
            <a:pPr marL="228600" indent="-228240">
              <a:lnSpc>
                <a:spcPct val="90000"/>
              </a:lnSpc>
              <a:spcBef>
                <a:spcPts val="1001"/>
              </a:spcBef>
              <a:buClr>
                <a:srgbClr val="000000"/>
              </a:buClr>
              <a:buFont typeface="Arial"/>
              <a:buChar char="•"/>
            </a:pPr>
            <a:r>
              <a:rPr lang="en-US" sz="2800" spc="-1" dirty="0">
                <a:solidFill>
                  <a:srgbClr val="000000"/>
                </a:solidFill>
                <a:latin typeface="Calibri"/>
              </a:rPr>
              <a:t>Resource allocation (technology, budget, technical expertise)</a:t>
            </a:r>
          </a:p>
          <a:p>
            <a:pPr marL="228600" indent="-228240">
              <a:lnSpc>
                <a:spcPct val="90000"/>
              </a:lnSpc>
              <a:spcBef>
                <a:spcPts val="1001"/>
              </a:spcBef>
              <a:buClr>
                <a:srgbClr val="000000"/>
              </a:buClr>
              <a:buFont typeface="Arial"/>
              <a:buChar char="•"/>
            </a:pPr>
            <a:r>
              <a:rPr lang="en-US" sz="2800" spc="-1" dirty="0">
                <a:solidFill>
                  <a:srgbClr val="000000"/>
                </a:solidFill>
                <a:latin typeface="Calibri"/>
              </a:rPr>
              <a:t>Decision making and authority – where does it reside?</a:t>
            </a:r>
          </a:p>
        </p:txBody>
      </p:sp>
    </p:spTree>
    <p:extLst>
      <p:ext uri="{BB962C8B-B14F-4D97-AF65-F5344CB8AC3E}">
        <p14:creationId xmlns:p14="http://schemas.microsoft.com/office/powerpoint/2010/main" val="364035585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smtClean="0">
                <a:solidFill>
                  <a:srgbClr val="000000"/>
                </a:solidFill>
                <a:latin typeface="Calibri Light"/>
              </a:rPr>
              <a:t>Learn More</a:t>
            </a:r>
            <a:r>
              <a:rPr lang="en-US" sz="4400" b="0" strike="noStrike" spc="-1" dirty="0">
                <a:solidFill>
                  <a:srgbClr val="000000"/>
                </a:solidFill>
                <a:latin typeface="Calibri Light"/>
              </a:rPr>
              <a:t>	</a:t>
            </a:r>
            <a:endParaRPr lang="en-US" sz="4400" b="0" strike="noStrike" spc="-1" dirty="0">
              <a:solidFill>
                <a:srgbClr val="000000"/>
              </a:solidFill>
              <a:latin typeface="Calibri"/>
            </a:endParaRPr>
          </a:p>
        </p:txBody>
      </p:sp>
      <p:sp>
        <p:nvSpPr>
          <p:cNvPr id="234"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hlinkClick r:id="rId2"/>
              </a:rPr>
              <a:t>Confluence</a:t>
            </a:r>
            <a:r>
              <a:rPr lang="en-US" sz="2800" b="0" strike="noStrike" spc="-1" dirty="0">
                <a:solidFill>
                  <a:srgbClr val="000000"/>
                </a:solidFill>
                <a:latin typeface="Calibri"/>
              </a:rPr>
              <a:t> serves as space for high level communication </a:t>
            </a:r>
            <a:r>
              <a:rPr lang="en-US" sz="2800" b="0" strike="noStrike" spc="-1" dirty="0" smtClean="0">
                <a:solidFill>
                  <a:srgbClr val="000000"/>
                </a:solidFill>
                <a:latin typeface="Calibri"/>
              </a:rPr>
              <a:t>to staff about </a:t>
            </a:r>
            <a:r>
              <a:rPr lang="en-US" sz="2800" b="0" strike="noStrike" spc="-1" dirty="0">
                <a:solidFill>
                  <a:srgbClr val="000000"/>
                </a:solidFill>
                <a:latin typeface="Calibri"/>
              </a:rPr>
              <a:t>Strategic Steering Teams, goals and activities</a:t>
            </a:r>
          </a:p>
          <a:p>
            <a:pPr marL="685800" lvl="1" indent="-228240">
              <a:lnSpc>
                <a:spcPct val="100000"/>
              </a:lnSpc>
              <a:spcBef>
                <a:spcPts val="499"/>
              </a:spcBef>
              <a:buClr>
                <a:srgbClr val="000000"/>
              </a:buClr>
              <a:buFont typeface="Arial"/>
              <a:buChar char="•"/>
            </a:pPr>
            <a:r>
              <a:rPr lang="en-US" sz="2400" b="0" strike="noStrike" spc="-1" dirty="0">
                <a:solidFill>
                  <a:srgbClr val="000000"/>
                </a:solidFill>
                <a:latin typeface="Calibri"/>
              </a:rPr>
              <a:t>Charge</a:t>
            </a:r>
          </a:p>
          <a:p>
            <a:pPr marL="685800" lvl="1" indent="-228240">
              <a:lnSpc>
                <a:spcPct val="100000"/>
              </a:lnSpc>
              <a:spcBef>
                <a:spcPts val="499"/>
              </a:spcBef>
              <a:buClr>
                <a:srgbClr val="000000"/>
              </a:buClr>
              <a:buFont typeface="Arial"/>
              <a:buChar char="•"/>
            </a:pPr>
            <a:r>
              <a:rPr lang="en-US" sz="2400" b="0" strike="noStrike" spc="-1" dirty="0">
                <a:solidFill>
                  <a:srgbClr val="000000"/>
                </a:solidFill>
                <a:latin typeface="Calibri"/>
              </a:rPr>
              <a:t>Objectives/Goals</a:t>
            </a:r>
          </a:p>
          <a:p>
            <a:pPr marL="685800" lvl="1" indent="-228240">
              <a:lnSpc>
                <a:spcPct val="100000"/>
              </a:lnSpc>
              <a:spcBef>
                <a:spcPts val="499"/>
              </a:spcBef>
              <a:buClr>
                <a:srgbClr val="000000"/>
              </a:buClr>
              <a:buFont typeface="Arial"/>
              <a:buChar char="•"/>
            </a:pPr>
            <a:r>
              <a:rPr lang="en-US" sz="2400" b="0" strike="noStrike" spc="-1" dirty="0">
                <a:solidFill>
                  <a:srgbClr val="000000"/>
                </a:solidFill>
                <a:latin typeface="Calibri"/>
              </a:rPr>
              <a:t>Minutes of meetings</a:t>
            </a:r>
          </a:p>
          <a:p>
            <a:pPr marL="685800" lvl="1" indent="-228240">
              <a:lnSpc>
                <a:spcPct val="100000"/>
              </a:lnSpc>
              <a:spcBef>
                <a:spcPts val="499"/>
              </a:spcBef>
              <a:buClr>
                <a:srgbClr val="000000"/>
              </a:buClr>
              <a:buFont typeface="Arial"/>
              <a:buChar char="•"/>
            </a:pPr>
            <a:r>
              <a:rPr lang="en-US" sz="2400" b="0" strike="noStrike" spc="-1" dirty="0">
                <a:solidFill>
                  <a:srgbClr val="000000"/>
                </a:solidFill>
                <a:latin typeface="Calibri"/>
              </a:rPr>
              <a:t>Finalized documents</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Google Documents (Team Drives) used for working documents</a:t>
            </a:r>
          </a:p>
          <a:p>
            <a:pPr marL="228600" indent="-228240">
              <a:lnSpc>
                <a:spcPct val="90000"/>
              </a:lnSpc>
              <a:spcBef>
                <a:spcPts val="1001"/>
              </a:spcBef>
              <a:buClr>
                <a:srgbClr val="000000"/>
              </a:buClr>
              <a:buFont typeface="Arial"/>
              <a:buChar char="•"/>
            </a:pPr>
            <a:r>
              <a:rPr lang="en-US" sz="2800" b="0" strike="noStrike" spc="-1" dirty="0">
                <a:solidFill>
                  <a:srgbClr val="000000"/>
                </a:solidFill>
                <a:latin typeface="Calibri"/>
              </a:rPr>
              <a:t>Annual Report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1182464" y="1792641"/>
            <a:ext cx="10740362" cy="3527504"/>
          </a:xfrm>
          <a:prstGeom prst="rect">
            <a:avLst/>
          </a:prstGeom>
          <a:noFill/>
          <a:ln>
            <a:noFill/>
          </a:ln>
        </p:spPr>
        <p:txBody>
          <a:bodyPr>
            <a:noAutofit/>
          </a:bodyPr>
          <a:lstStyle/>
          <a:p>
            <a:pPr marL="685800" lvl="1" indent="-228240">
              <a:lnSpc>
                <a:spcPct val="100000"/>
              </a:lnSpc>
              <a:spcBef>
                <a:spcPts val="499"/>
              </a:spcBef>
              <a:buClr>
                <a:srgbClr val="000000"/>
              </a:buClr>
              <a:buFont typeface="Arial"/>
              <a:buChar char="•"/>
            </a:pPr>
            <a:r>
              <a:rPr lang="en-US" sz="3200" spc="-1" dirty="0" smtClean="0">
                <a:solidFill>
                  <a:srgbClr val="000000"/>
                </a:solidFill>
                <a:latin typeface="Calibri"/>
              </a:rPr>
              <a:t>Scholarly Communication (Aug 2017)</a:t>
            </a:r>
            <a:endParaRPr lang="en-US" sz="3200" b="0" strike="noStrike" spc="-1" dirty="0" smtClean="0">
              <a:solidFill>
                <a:srgbClr val="000000"/>
              </a:solidFill>
              <a:latin typeface="Calibri"/>
            </a:endParaRPr>
          </a:p>
          <a:p>
            <a:pPr marL="685800" lvl="1" indent="-228240">
              <a:lnSpc>
                <a:spcPct val="100000"/>
              </a:lnSpc>
              <a:spcBef>
                <a:spcPts val="499"/>
              </a:spcBef>
              <a:buClr>
                <a:srgbClr val="000000"/>
              </a:buClr>
              <a:buFont typeface="Arial"/>
              <a:buChar char="•"/>
            </a:pPr>
            <a:r>
              <a:rPr lang="en-US" sz="3200" spc="-1" dirty="0" smtClean="0">
                <a:solidFill>
                  <a:srgbClr val="000000"/>
                </a:solidFill>
                <a:latin typeface="Calibri"/>
              </a:rPr>
              <a:t>Research Data Services (Aug 2017)</a:t>
            </a:r>
            <a:endParaRPr lang="en-US" sz="3200" b="0" strike="noStrike" spc="-1" dirty="0">
              <a:solidFill>
                <a:srgbClr val="000000"/>
              </a:solidFill>
              <a:latin typeface="Calibri"/>
            </a:endParaRPr>
          </a:p>
          <a:p>
            <a:pPr marL="685800" lvl="1" indent="-228240">
              <a:spcBef>
                <a:spcPts val="499"/>
              </a:spcBef>
              <a:buClr>
                <a:srgbClr val="000000"/>
              </a:buClr>
              <a:buFont typeface="Arial"/>
              <a:buChar char="•"/>
            </a:pPr>
            <a:r>
              <a:rPr lang="en-US" sz="3200" spc="-1" dirty="0" smtClean="0">
                <a:solidFill>
                  <a:srgbClr val="000000"/>
                </a:solidFill>
                <a:latin typeface="Calibri"/>
              </a:rPr>
              <a:t>Outreach &amp; Communication </a:t>
            </a:r>
            <a:r>
              <a:rPr lang="en-US" sz="3200" spc="-1" dirty="0">
                <a:solidFill>
                  <a:srgbClr val="000000"/>
                </a:solidFill>
                <a:latin typeface="Calibri"/>
              </a:rPr>
              <a:t>(Jan 2018</a:t>
            </a:r>
            <a:r>
              <a:rPr lang="en-US" sz="3200" spc="-1" dirty="0" smtClean="0">
                <a:solidFill>
                  <a:srgbClr val="000000"/>
                </a:solidFill>
                <a:latin typeface="Calibri"/>
              </a:rPr>
              <a:t>)</a:t>
            </a:r>
            <a:endParaRPr lang="en-US" sz="3200" b="0" strike="noStrike" spc="-1" dirty="0">
              <a:solidFill>
                <a:srgbClr val="000000"/>
              </a:solidFill>
              <a:latin typeface="Calibri"/>
            </a:endParaRPr>
          </a:p>
          <a:p>
            <a:pPr marL="685800" lvl="1" indent="-228240">
              <a:lnSpc>
                <a:spcPct val="100000"/>
              </a:lnSpc>
              <a:spcBef>
                <a:spcPts val="499"/>
              </a:spcBef>
              <a:buClr>
                <a:srgbClr val="000000"/>
              </a:buClr>
              <a:buFont typeface="Arial"/>
              <a:buChar char="•"/>
            </a:pPr>
            <a:r>
              <a:rPr lang="en-US" sz="3200" spc="-1" dirty="0" smtClean="0">
                <a:solidFill>
                  <a:srgbClr val="000000"/>
                </a:solidFill>
                <a:latin typeface="Calibri"/>
              </a:rPr>
              <a:t>Collections Strategy (Jan 2018)</a:t>
            </a:r>
          </a:p>
          <a:p>
            <a:pPr marL="685800" lvl="1" indent="-228240">
              <a:lnSpc>
                <a:spcPct val="100000"/>
              </a:lnSpc>
              <a:spcBef>
                <a:spcPts val="499"/>
              </a:spcBef>
              <a:buClr>
                <a:srgbClr val="000000"/>
              </a:buClr>
              <a:buFont typeface="Arial"/>
              <a:buChar char="•"/>
            </a:pPr>
            <a:r>
              <a:rPr lang="en-US" sz="3200" spc="-1" dirty="0" smtClean="0">
                <a:solidFill>
                  <a:srgbClr val="000000"/>
                </a:solidFill>
                <a:latin typeface="Calibri"/>
              </a:rPr>
              <a:t>Learning and Student Success </a:t>
            </a:r>
            <a:r>
              <a:rPr lang="en-US" sz="3200" spc="-1" dirty="0" smtClean="0">
                <a:solidFill>
                  <a:srgbClr val="000000"/>
                </a:solidFill>
                <a:latin typeface="Calibri"/>
              </a:rPr>
              <a:t>(Sep 2018)</a:t>
            </a:r>
            <a:endParaRPr lang="en-US" sz="3200" spc="-1" dirty="0" smtClean="0">
              <a:solidFill>
                <a:srgbClr val="000000"/>
              </a:solidFill>
              <a:latin typeface="Calibri"/>
            </a:endParaRPr>
          </a:p>
          <a:p>
            <a:pPr marL="685800" lvl="1" indent="-228240">
              <a:lnSpc>
                <a:spcPct val="100000"/>
              </a:lnSpc>
              <a:spcBef>
                <a:spcPts val="499"/>
              </a:spcBef>
              <a:buClr>
                <a:srgbClr val="000000"/>
              </a:buClr>
              <a:buFont typeface="Arial"/>
              <a:buChar char="•"/>
            </a:pPr>
            <a:r>
              <a:rPr lang="en-US" sz="3200" b="0" strike="noStrike" spc="-1" dirty="0" smtClean="0">
                <a:solidFill>
                  <a:srgbClr val="000000"/>
                </a:solidFill>
                <a:latin typeface="Calibri"/>
              </a:rPr>
              <a:t>Community Engagement (Jun 2020)</a:t>
            </a:r>
            <a:endParaRPr lang="en-US" sz="3200" b="0" strike="noStrike" spc="-1" dirty="0">
              <a:solidFill>
                <a:srgbClr val="000000"/>
              </a:solidFill>
              <a:latin typeface="Calibri"/>
            </a:endParaRPr>
          </a:p>
        </p:txBody>
      </p:sp>
      <p:sp>
        <p:nvSpPr>
          <p:cNvPr id="134" name="TextShape 2"/>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smtClean="0">
                <a:solidFill>
                  <a:srgbClr val="000000"/>
                </a:solidFill>
                <a:latin typeface="Calibri Light"/>
              </a:rPr>
              <a:t>Current Teams:</a:t>
            </a:r>
            <a:endParaRPr lang="en-US" sz="4400" b="0" strike="noStrike" spc="-1" dirty="0">
              <a:solidFill>
                <a:srgbClr val="000000"/>
              </a:solid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838080" y="500400"/>
            <a:ext cx="10515240" cy="1325160"/>
          </a:xfrm>
          <a:prstGeom prst="rect">
            <a:avLst/>
          </a:prstGeom>
          <a:noFill/>
          <a:ln>
            <a:noFill/>
          </a:ln>
        </p:spPr>
        <p:txBody>
          <a:bodyPr anchor="ctr"/>
          <a:lstStyle/>
          <a:p>
            <a:pPr>
              <a:lnSpc>
                <a:spcPct val="90000"/>
              </a:lnSpc>
            </a:pPr>
            <a:r>
              <a:rPr lang="en-US" sz="4400" b="0" strike="noStrike" spc="-1" dirty="0" smtClean="0">
                <a:solidFill>
                  <a:srgbClr val="000000"/>
                </a:solidFill>
                <a:latin typeface="Calibri Light"/>
              </a:rPr>
              <a:t>Organizational Objectives</a:t>
            </a:r>
            <a:endParaRPr lang="en-US" sz="4400" b="0" strike="noStrike" spc="-1" dirty="0">
              <a:solidFill>
                <a:srgbClr val="000000"/>
              </a:solidFill>
              <a:latin typeface="Calibri"/>
            </a:endParaRPr>
          </a:p>
        </p:txBody>
      </p:sp>
      <p:sp>
        <p:nvSpPr>
          <p:cNvPr id="132" name="TextShape 2"/>
          <p:cNvSpPr txBox="1"/>
          <p:nvPr/>
        </p:nvSpPr>
        <p:spPr>
          <a:xfrm>
            <a:off x="838080" y="1825560"/>
            <a:ext cx="10515240" cy="4350960"/>
          </a:xfrm>
          <a:prstGeom prst="rect">
            <a:avLst/>
          </a:prstGeom>
          <a:noFill/>
          <a:ln>
            <a:noFill/>
          </a:ln>
        </p:spPr>
        <p:txBody>
          <a:bodyPr/>
          <a:lstStyle/>
          <a:p>
            <a:pPr marL="432000" indent="-324000">
              <a:lnSpc>
                <a:spcPct val="100000"/>
              </a:lnSpc>
              <a:spcBef>
                <a:spcPts val="1001"/>
              </a:spcBef>
              <a:buClr>
                <a:srgbClr val="000000"/>
              </a:buClr>
              <a:buSzPct val="45000"/>
              <a:buFont typeface="Wingdings" charset="2"/>
              <a:buChar char=""/>
            </a:pPr>
            <a:r>
              <a:rPr lang="en-US" sz="2800" b="0" strike="noStrike" spc="-1" dirty="0">
                <a:solidFill>
                  <a:srgbClr val="000000"/>
                </a:solidFill>
                <a:latin typeface="Calibri"/>
              </a:rPr>
              <a:t>Focus and consolidate efforts of cross-functional </a:t>
            </a:r>
            <a:r>
              <a:rPr lang="en-US" sz="2800" b="0" strike="noStrike" spc="-1" dirty="0" smtClean="0">
                <a:solidFill>
                  <a:srgbClr val="000000"/>
                </a:solidFill>
                <a:latin typeface="Calibri"/>
              </a:rPr>
              <a:t>groups </a:t>
            </a:r>
            <a:r>
              <a:rPr lang="en-US" sz="2800" b="0" strike="noStrike" spc="-1" dirty="0">
                <a:solidFill>
                  <a:srgbClr val="000000"/>
                </a:solidFill>
                <a:latin typeface="Calibri"/>
              </a:rPr>
              <a:t>to articulate, in a more direct and transparent way, our work towards strategic objectives as set forth in the </a:t>
            </a:r>
            <a:r>
              <a:rPr lang="en-US" sz="2800" b="0" i="1" strike="noStrike" spc="-1" dirty="0">
                <a:solidFill>
                  <a:srgbClr val="000000"/>
                </a:solidFill>
                <a:latin typeface="Calibri"/>
              </a:rPr>
              <a:t>Library/Press Strategic Actions</a:t>
            </a:r>
            <a:r>
              <a:rPr lang="en-US" sz="2800" b="0" strike="noStrike" spc="-1" dirty="0">
                <a:solidFill>
                  <a:srgbClr val="000000"/>
                </a:solidFill>
                <a:latin typeface="Calibri"/>
              </a:rPr>
              <a:t> for Temple University Libraries (July 2017).</a:t>
            </a:r>
          </a:p>
          <a:p>
            <a:pPr marL="432000" indent="-324000">
              <a:lnSpc>
                <a:spcPct val="100000"/>
              </a:lnSpc>
              <a:spcBef>
                <a:spcPts val="1001"/>
              </a:spcBef>
              <a:buClr>
                <a:srgbClr val="000000"/>
              </a:buClr>
              <a:buSzPct val="45000"/>
              <a:buFont typeface="Wingdings" charset="2"/>
              <a:buChar char=""/>
            </a:pPr>
            <a:r>
              <a:rPr lang="en-US" sz="2800" b="0" strike="noStrike" spc="-1" dirty="0">
                <a:solidFill>
                  <a:srgbClr val="000000"/>
                </a:solidFill>
                <a:latin typeface="Calibri"/>
              </a:rPr>
              <a:t>Help to coordinate work of projects and working groups within </a:t>
            </a:r>
            <a:r>
              <a:rPr lang="en-US" sz="2800" b="0" strike="noStrike" spc="-1" dirty="0" smtClean="0">
                <a:solidFill>
                  <a:srgbClr val="000000"/>
                </a:solidFill>
                <a:latin typeface="Calibri"/>
              </a:rPr>
              <a:t>spheres </a:t>
            </a:r>
            <a:r>
              <a:rPr lang="en-US" sz="2800" b="0" strike="noStrike" spc="-1" dirty="0">
                <a:solidFill>
                  <a:srgbClr val="000000"/>
                </a:solidFill>
                <a:latin typeface="Calibri"/>
              </a:rPr>
              <a:t>of strategic action and provide direction to those groups in articulating goals, objectives and assessment of success. </a:t>
            </a:r>
          </a:p>
          <a:p>
            <a:pPr marL="432000" indent="-324000">
              <a:lnSpc>
                <a:spcPct val="100000"/>
              </a:lnSpc>
              <a:spcBef>
                <a:spcPts val="1001"/>
              </a:spcBef>
              <a:buClr>
                <a:srgbClr val="000000"/>
              </a:buClr>
              <a:buSzPct val="45000"/>
              <a:buFont typeface="Wingdings" charset="2"/>
              <a:buChar char=""/>
            </a:pPr>
            <a:r>
              <a:rPr lang="en-US" sz="2800" b="0" strike="noStrike" spc="-1" dirty="0">
                <a:solidFill>
                  <a:srgbClr val="000000"/>
                </a:solidFill>
                <a:latin typeface="Calibri"/>
              </a:rPr>
              <a:t>Provide more lateral, less </a:t>
            </a:r>
            <a:r>
              <a:rPr lang="en-US" sz="2800" b="0" strike="noStrike" spc="-1" dirty="0" smtClean="0">
                <a:solidFill>
                  <a:srgbClr val="000000"/>
                </a:solidFill>
                <a:latin typeface="Calibri"/>
              </a:rPr>
              <a:t>hierarchical </a:t>
            </a:r>
            <a:r>
              <a:rPr lang="en-US" sz="2800" b="0" strike="noStrike" spc="-1" dirty="0">
                <a:solidFill>
                  <a:srgbClr val="000000"/>
                </a:solidFill>
                <a:latin typeface="Calibri"/>
              </a:rPr>
              <a:t>organizational structure for </a:t>
            </a:r>
            <a:r>
              <a:rPr lang="en-US" sz="2800" spc="-1" dirty="0" smtClean="0">
                <a:solidFill>
                  <a:srgbClr val="000000"/>
                </a:solidFill>
                <a:latin typeface="Calibri"/>
              </a:rPr>
              <a:t>staff</a:t>
            </a:r>
            <a:r>
              <a:rPr lang="en-US" sz="2800" b="0" strike="noStrike" spc="-1" dirty="0" smtClean="0">
                <a:solidFill>
                  <a:srgbClr val="000000"/>
                </a:solidFill>
                <a:latin typeface="Calibri"/>
              </a:rPr>
              <a:t> </a:t>
            </a:r>
            <a:r>
              <a:rPr lang="en-US" sz="2800" b="0" strike="noStrike" spc="-1" dirty="0">
                <a:solidFill>
                  <a:srgbClr val="000000"/>
                </a:solidFill>
                <a:latin typeface="Calibri"/>
              </a:rPr>
              <a:t>to share responsibility in work towards share goal.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smtClean="0">
                <a:solidFill>
                  <a:srgbClr val="000000"/>
                </a:solidFill>
                <a:latin typeface="Calibri Light"/>
              </a:rPr>
              <a:t>Strategic </a:t>
            </a:r>
            <a:r>
              <a:rPr lang="en-US" sz="4400" b="0" strike="noStrike" spc="-1" dirty="0">
                <a:solidFill>
                  <a:srgbClr val="000000"/>
                </a:solidFill>
                <a:latin typeface="Calibri Light"/>
              </a:rPr>
              <a:t>Steering </a:t>
            </a:r>
            <a:r>
              <a:rPr lang="en-US" sz="4400" b="0" strike="noStrike" spc="-1" dirty="0" smtClean="0">
                <a:solidFill>
                  <a:srgbClr val="000000"/>
                </a:solidFill>
                <a:latin typeface="Calibri Light"/>
              </a:rPr>
              <a:t>Teams Defined</a:t>
            </a:r>
            <a:endParaRPr lang="en-US" sz="4400" b="0" strike="noStrike" spc="-1" dirty="0">
              <a:solidFill>
                <a:srgbClr val="000000"/>
              </a:solidFill>
              <a:latin typeface="Calibri"/>
            </a:endParaRPr>
          </a:p>
        </p:txBody>
      </p:sp>
      <p:sp>
        <p:nvSpPr>
          <p:cNvPr id="138" name="TextShape 2"/>
          <p:cNvSpPr txBox="1"/>
          <p:nvPr/>
        </p:nvSpPr>
        <p:spPr>
          <a:xfrm>
            <a:off x="838080" y="1482660"/>
            <a:ext cx="10515240" cy="4424760"/>
          </a:xfrm>
          <a:prstGeom prst="rect">
            <a:avLst/>
          </a:prstGeom>
          <a:noFill/>
          <a:ln>
            <a:noFill/>
          </a:ln>
        </p:spPr>
        <p:txBody>
          <a:bodyPr>
            <a:normAutofit lnSpcReduction="10000"/>
          </a:bodyPr>
          <a:lstStyle/>
          <a:p>
            <a:pPr marL="228600" indent="-228240">
              <a:lnSpc>
                <a:spcPct val="90000"/>
              </a:lnSpc>
              <a:spcBef>
                <a:spcPts val="1001"/>
              </a:spcBef>
              <a:buClr>
                <a:srgbClr val="000000"/>
              </a:buClr>
              <a:buFont typeface="Arial"/>
              <a:buChar char="•"/>
            </a:pPr>
            <a:r>
              <a:rPr lang="en-US" sz="2800" b="0" strike="noStrike" spc="-1" dirty="0" smtClean="0">
                <a:solidFill>
                  <a:srgbClr val="000000"/>
                </a:solidFill>
                <a:latin typeface="Calibri"/>
              </a:rPr>
              <a:t>A Strategic </a:t>
            </a:r>
            <a:r>
              <a:rPr lang="en-US" sz="2800" b="0" strike="noStrike" spc="-1" dirty="0">
                <a:solidFill>
                  <a:srgbClr val="000000"/>
                </a:solidFill>
                <a:latin typeface="Calibri"/>
              </a:rPr>
              <a:t>Steering Teams </a:t>
            </a:r>
            <a:r>
              <a:rPr lang="en-US" sz="2800" spc="-1" dirty="0" smtClean="0">
                <a:solidFill>
                  <a:srgbClr val="000000"/>
                </a:solidFill>
                <a:latin typeface="Calibri"/>
              </a:rPr>
              <a:t>is</a:t>
            </a:r>
            <a:r>
              <a:rPr lang="en-US" sz="2800" b="0" strike="noStrike" spc="-1" dirty="0" smtClean="0">
                <a:solidFill>
                  <a:srgbClr val="000000"/>
                </a:solidFill>
                <a:latin typeface="Calibri"/>
              </a:rPr>
              <a:t> cross-functional with membership across multiple administrative departments</a:t>
            </a:r>
            <a:endParaRPr lang="en-US" sz="2800" b="0" strike="noStrike"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smtClean="0">
                <a:solidFill>
                  <a:srgbClr val="000000"/>
                </a:solidFill>
                <a:latin typeface="Calibri"/>
              </a:rPr>
              <a:t>A Strategic </a:t>
            </a:r>
            <a:r>
              <a:rPr lang="en-US" sz="2800" b="0" strike="noStrike" spc="-1" dirty="0">
                <a:solidFill>
                  <a:srgbClr val="000000"/>
                </a:solidFill>
                <a:latin typeface="Calibri"/>
              </a:rPr>
              <a:t>Steering Team writes its own </a:t>
            </a:r>
            <a:r>
              <a:rPr lang="en-US" sz="2800" b="0" strike="noStrike" spc="-1" dirty="0" smtClean="0">
                <a:solidFill>
                  <a:srgbClr val="000000"/>
                </a:solidFill>
                <a:latin typeface="Calibri"/>
              </a:rPr>
              <a:t>charge and sets </a:t>
            </a:r>
            <a:r>
              <a:rPr lang="en-US" sz="2800" spc="-1" dirty="0" smtClean="0">
                <a:solidFill>
                  <a:srgbClr val="000000"/>
                </a:solidFill>
                <a:latin typeface="Calibri"/>
              </a:rPr>
              <a:t>work priorities </a:t>
            </a:r>
            <a:r>
              <a:rPr lang="en-US" sz="2800" b="0" strike="noStrike" spc="-1" dirty="0" smtClean="0">
                <a:solidFill>
                  <a:srgbClr val="000000"/>
                </a:solidFill>
                <a:latin typeface="Calibri"/>
              </a:rPr>
              <a:t>based on </a:t>
            </a:r>
            <a:r>
              <a:rPr lang="en-US" sz="2800" b="0" strike="noStrike" spc="-1" dirty="0" smtClean="0">
                <a:solidFill>
                  <a:srgbClr val="000000"/>
                </a:solidFill>
                <a:latin typeface="Calibri"/>
              </a:rPr>
              <a:t>an understanding </a:t>
            </a:r>
            <a:r>
              <a:rPr lang="en-US" sz="2800" b="0" strike="noStrike" spc="-1" dirty="0" smtClean="0">
                <a:solidFill>
                  <a:srgbClr val="000000"/>
                </a:solidFill>
                <a:latin typeface="Calibri"/>
              </a:rPr>
              <a:t>of </a:t>
            </a:r>
            <a:r>
              <a:rPr lang="en-US" sz="2800" spc="-1" dirty="0" smtClean="0">
                <a:solidFill>
                  <a:srgbClr val="000000"/>
                </a:solidFill>
                <a:latin typeface="Calibri"/>
              </a:rPr>
              <a:t>organization-wide </a:t>
            </a:r>
            <a:r>
              <a:rPr lang="en-US" sz="2800" b="0" strike="noStrike" spc="-1" dirty="0" smtClean="0">
                <a:solidFill>
                  <a:srgbClr val="000000"/>
                </a:solidFill>
                <a:latin typeface="Calibri"/>
              </a:rPr>
              <a:t>needs and based on a </a:t>
            </a:r>
            <a:r>
              <a:rPr lang="en-US" sz="2800" spc="-1" dirty="0" smtClean="0">
                <a:solidFill>
                  <a:srgbClr val="000000"/>
                </a:solidFill>
                <a:latin typeface="Calibri"/>
              </a:rPr>
              <a:t>needs </a:t>
            </a:r>
            <a:r>
              <a:rPr lang="en-US" sz="2800" spc="-1" dirty="0" smtClean="0">
                <a:solidFill>
                  <a:srgbClr val="000000"/>
                </a:solidFill>
                <a:latin typeface="Calibri"/>
              </a:rPr>
              <a:t>assessment </a:t>
            </a:r>
            <a:endParaRPr lang="en-US" sz="2800" b="0" strike="noStrike" spc="-1" dirty="0" smtClean="0">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dirty="0" smtClean="0">
                <a:solidFill>
                  <a:srgbClr val="000000"/>
                </a:solidFill>
                <a:latin typeface="Calibri"/>
              </a:rPr>
              <a:t>A Strategic </a:t>
            </a:r>
            <a:r>
              <a:rPr lang="en-US" sz="2800" b="0" strike="noStrike" spc="-1" dirty="0">
                <a:solidFill>
                  <a:srgbClr val="000000"/>
                </a:solidFill>
                <a:latin typeface="Calibri"/>
              </a:rPr>
              <a:t>Steering </a:t>
            </a:r>
            <a:r>
              <a:rPr lang="en-US" sz="2800" b="0" strike="noStrike" spc="-1" dirty="0" smtClean="0">
                <a:solidFill>
                  <a:srgbClr val="000000"/>
                </a:solidFill>
                <a:latin typeface="Calibri"/>
              </a:rPr>
              <a:t>Team may </a:t>
            </a:r>
            <a:r>
              <a:rPr lang="en-US" sz="2800" spc="-1" dirty="0" smtClean="0">
                <a:solidFill>
                  <a:srgbClr val="000000"/>
                </a:solidFill>
                <a:latin typeface="Calibri"/>
              </a:rPr>
              <a:t>also </a:t>
            </a:r>
            <a:r>
              <a:rPr lang="en-US" sz="2800" b="0" strike="noStrike" spc="-1" dirty="0" smtClean="0">
                <a:solidFill>
                  <a:srgbClr val="000000"/>
                </a:solidFill>
                <a:latin typeface="Calibri"/>
              </a:rPr>
              <a:t>coordinate </a:t>
            </a:r>
            <a:r>
              <a:rPr lang="en-US" sz="2800" b="0" strike="noStrike" spc="-1" dirty="0" smtClean="0">
                <a:solidFill>
                  <a:srgbClr val="000000"/>
                </a:solidFill>
                <a:latin typeface="Calibri"/>
              </a:rPr>
              <a:t>the work </a:t>
            </a:r>
            <a:r>
              <a:rPr lang="en-US" sz="2800" b="0" strike="noStrike" spc="-1" dirty="0">
                <a:solidFill>
                  <a:srgbClr val="000000"/>
                </a:solidFill>
                <a:latin typeface="Calibri"/>
              </a:rPr>
              <a:t>of </a:t>
            </a:r>
            <a:r>
              <a:rPr lang="en-US" sz="2800" spc="-1" dirty="0" err="1" smtClean="0">
                <a:solidFill>
                  <a:srgbClr val="000000"/>
                </a:solidFill>
                <a:latin typeface="Calibri"/>
              </a:rPr>
              <a:t>subteams</a:t>
            </a:r>
            <a:r>
              <a:rPr lang="en-US" sz="2800" spc="-1" dirty="0" smtClean="0">
                <a:solidFill>
                  <a:srgbClr val="000000"/>
                </a:solidFill>
                <a:latin typeface="Calibri"/>
              </a:rPr>
              <a:t> and </a:t>
            </a:r>
            <a:r>
              <a:rPr lang="en-US" sz="2800" b="0" strike="noStrike" spc="-1" dirty="0" smtClean="0">
                <a:solidFill>
                  <a:srgbClr val="000000"/>
                </a:solidFill>
                <a:latin typeface="Calibri"/>
              </a:rPr>
              <a:t>projects </a:t>
            </a:r>
            <a:r>
              <a:rPr lang="en-US" sz="2800" b="0" strike="noStrike" spc="-1" dirty="0">
                <a:solidFill>
                  <a:srgbClr val="000000"/>
                </a:solidFill>
                <a:latin typeface="Calibri"/>
              </a:rPr>
              <a:t>in </a:t>
            </a:r>
            <a:r>
              <a:rPr lang="en-US" sz="2800" b="0" strike="noStrike" spc="-1" dirty="0" smtClean="0">
                <a:solidFill>
                  <a:srgbClr val="000000"/>
                </a:solidFill>
                <a:latin typeface="Calibri"/>
              </a:rPr>
              <a:t>the sphere of their strategic area </a:t>
            </a:r>
            <a:endParaRPr lang="en-US" sz="2800" b="0" strike="noStrike" spc="-1" dirty="0" smtClean="0">
              <a:solidFill>
                <a:srgbClr val="000000"/>
              </a:solidFill>
              <a:latin typeface="Calibri"/>
            </a:endParaRPr>
          </a:p>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A Strategic Steering Team regularly </a:t>
            </a:r>
            <a:r>
              <a:rPr lang="en-US" sz="2800" spc="-1" dirty="0" smtClean="0">
                <a:solidFill>
                  <a:srgbClr val="000000"/>
                </a:solidFill>
                <a:latin typeface="Calibri"/>
              </a:rPr>
              <a:t>reviews </a:t>
            </a:r>
            <a:r>
              <a:rPr lang="en-US" sz="2800" spc="-1" dirty="0" smtClean="0">
                <a:solidFill>
                  <a:srgbClr val="000000"/>
                </a:solidFill>
                <a:latin typeface="Calibri"/>
              </a:rPr>
              <a:t>and shares its </a:t>
            </a:r>
            <a:r>
              <a:rPr lang="en-US" sz="2800" b="0" strike="noStrike" spc="-1" dirty="0" smtClean="0">
                <a:solidFill>
                  <a:srgbClr val="000000"/>
                </a:solidFill>
                <a:latin typeface="Calibri"/>
              </a:rPr>
              <a:t>goals and objectives </a:t>
            </a:r>
            <a:r>
              <a:rPr lang="en-US" sz="2800" spc="-1" dirty="0" smtClean="0">
                <a:solidFill>
                  <a:srgbClr val="000000"/>
                </a:solidFill>
                <a:latin typeface="Calibri"/>
              </a:rPr>
              <a:t>with the organization</a:t>
            </a:r>
            <a:endParaRPr lang="en-US" sz="2800" spc="-1" dirty="0">
              <a:solidFill>
                <a:srgbClr val="000000"/>
              </a:solidFill>
              <a:latin typeface="Calibri"/>
            </a:endParaRPr>
          </a:p>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A Strategic Steering Team engages in ongoing assessment of its work and its effectiveness </a:t>
            </a:r>
            <a:endParaRPr lang="en-US" sz="2800" b="0" strike="noStrike" spc="-1" dirty="0">
              <a:solidFill>
                <a:srgbClr val="000000"/>
              </a:solidFill>
              <a:latin typeface="Calibri"/>
            </a:endParaRPr>
          </a:p>
          <a:p>
            <a:pPr>
              <a:lnSpc>
                <a:spcPct val="90000"/>
              </a:lnSpc>
              <a:spcBef>
                <a:spcPts val="1001"/>
              </a:spcBef>
            </a:pPr>
            <a:endParaRPr lang="en-US" sz="2800" b="0" strike="noStrike" spc="-1" dirty="0">
              <a:solidFill>
                <a:srgbClr val="000000"/>
              </a:solidFill>
              <a:latin typeface="Calibri"/>
            </a:endParaRPr>
          </a:p>
          <a:p>
            <a:pPr>
              <a:lnSpc>
                <a:spcPct val="90000"/>
              </a:lnSpc>
              <a:spcBef>
                <a:spcPts val="1001"/>
              </a:spcBef>
            </a:pPr>
            <a:endParaRPr lang="en-US" sz="2800" b="0" strike="noStrike" spc="-1" dirty="0">
              <a:solidFill>
                <a:srgbClr val="000000"/>
              </a:solidFill>
              <a:latin typeface="Calibri"/>
            </a:endParaRPr>
          </a:p>
          <a:p>
            <a:pPr>
              <a:lnSpc>
                <a:spcPct val="100000"/>
              </a:lnSpc>
              <a:spcBef>
                <a:spcPts val="1001"/>
              </a:spcBef>
            </a:pPr>
            <a:endParaRPr lang="en-US" sz="2800" b="0" strike="noStrike" spc="-1" dirty="0">
              <a:solidFill>
                <a:srgbClr val="000000"/>
              </a:solidFill>
              <a:latin typeface="Calibri"/>
            </a:endParaRPr>
          </a:p>
          <a:p>
            <a:pPr>
              <a:lnSpc>
                <a:spcPct val="100000"/>
              </a:lnSpc>
              <a:spcBef>
                <a:spcPts val="1001"/>
              </a:spcBef>
            </a:pPr>
            <a:endParaRPr lang="en-US" sz="2800" b="0" strike="noStrike" spc="-1" dirty="0">
              <a:solidFill>
                <a:srgbClr val="000000"/>
              </a:solidFill>
              <a:latin typeface="Calibri"/>
            </a:endParaRPr>
          </a:p>
          <a:p>
            <a:pPr>
              <a:lnSpc>
                <a:spcPct val="100000"/>
              </a:lnSpc>
              <a:spcBef>
                <a:spcPts val="1001"/>
              </a:spcBef>
            </a:pPr>
            <a:endParaRPr lang="en-US" sz="2800" b="0" strike="noStrike" spc="-1" dirty="0">
              <a:solidFill>
                <a:srgbClr val="000000"/>
              </a:solidFill>
              <a:latin typeface="Calibri"/>
            </a:endParaRPr>
          </a:p>
          <a:p>
            <a:pPr>
              <a:lnSpc>
                <a:spcPct val="90000"/>
              </a:lnSpc>
              <a:spcBef>
                <a:spcPts val="1001"/>
              </a:spcBef>
            </a:pPr>
            <a:endParaRPr lang="en-US" sz="2800" b="0" strike="noStrike" spc="-1" dirty="0">
              <a:solidFill>
                <a:srgbClr val="000000"/>
              </a:solid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smtClean="0">
                <a:solidFill>
                  <a:srgbClr val="000000"/>
                </a:solidFill>
                <a:latin typeface="Calibri Light"/>
              </a:rPr>
              <a:t>Team Lead Role</a:t>
            </a:r>
            <a:endParaRPr lang="en-US" sz="4400" b="0" strike="noStrike" spc="-1" dirty="0">
              <a:solidFill>
                <a:srgbClr val="000000"/>
              </a:solidFill>
              <a:latin typeface="Calibri"/>
            </a:endParaRPr>
          </a:p>
        </p:txBody>
      </p:sp>
      <p:sp>
        <p:nvSpPr>
          <p:cNvPr id="238"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Organize and facilitate meetings and insure that minutes and other documents are shared via Confluence</a:t>
            </a:r>
          </a:p>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Manage a team dynamic that develops </a:t>
            </a:r>
            <a:r>
              <a:rPr lang="en-US" sz="2800" spc="-1" dirty="0">
                <a:solidFill>
                  <a:srgbClr val="000000"/>
                </a:solidFill>
                <a:latin typeface="Calibri"/>
              </a:rPr>
              <a:t>the </a:t>
            </a:r>
            <a:r>
              <a:rPr lang="en-US" sz="2800" spc="-1" dirty="0" smtClean="0">
                <a:solidFill>
                  <a:srgbClr val="000000"/>
                </a:solidFill>
                <a:latin typeface="Calibri"/>
              </a:rPr>
              <a:t>group </a:t>
            </a:r>
            <a:r>
              <a:rPr lang="en-US" sz="2800" spc="-1" dirty="0">
                <a:solidFill>
                  <a:srgbClr val="000000"/>
                </a:solidFill>
                <a:latin typeface="Calibri"/>
              </a:rPr>
              <a:t>as a cohesive </a:t>
            </a:r>
            <a:r>
              <a:rPr lang="en-US" sz="2800" spc="-1" dirty="0" smtClean="0">
                <a:solidFill>
                  <a:srgbClr val="000000"/>
                </a:solidFill>
                <a:latin typeface="Calibri"/>
              </a:rPr>
              <a:t>unit</a:t>
            </a:r>
          </a:p>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Develop team processes </a:t>
            </a:r>
            <a:r>
              <a:rPr lang="en-US" sz="2800" spc="-1" dirty="0">
                <a:solidFill>
                  <a:srgbClr val="000000"/>
                </a:solidFill>
                <a:latin typeface="Calibri"/>
              </a:rPr>
              <a:t>where all voices are heard, and to make sure that membership is engaged. </a:t>
            </a:r>
            <a:endParaRPr lang="en-US" sz="2800" spc="-1" dirty="0" smtClean="0">
              <a:solidFill>
                <a:srgbClr val="000000"/>
              </a:solidFill>
              <a:latin typeface="Calibri"/>
            </a:endParaRPr>
          </a:p>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Foster perspective that is holistic in thinking about </a:t>
            </a:r>
            <a:r>
              <a:rPr lang="en-US" sz="2800" spc="-1" dirty="0">
                <a:solidFill>
                  <a:srgbClr val="000000"/>
                </a:solidFill>
                <a:latin typeface="Calibri"/>
              </a:rPr>
              <a:t>the </a:t>
            </a:r>
            <a:r>
              <a:rPr lang="en-US" sz="2800" spc="-1" dirty="0" smtClean="0">
                <a:solidFill>
                  <a:srgbClr val="000000"/>
                </a:solidFill>
                <a:latin typeface="Calibri"/>
              </a:rPr>
              <a:t>libraries/press </a:t>
            </a:r>
            <a:r>
              <a:rPr lang="en-US" sz="2800" spc="-1" dirty="0">
                <a:solidFill>
                  <a:srgbClr val="000000"/>
                </a:solidFill>
                <a:latin typeface="Calibri"/>
              </a:rPr>
              <a:t>and the communities they </a:t>
            </a:r>
            <a:endParaRPr lang="en-US" sz="2800" spc="-1" dirty="0" smtClean="0">
              <a:solidFill>
                <a:srgbClr val="000000"/>
              </a:solidFill>
              <a:latin typeface="Calibri"/>
            </a:endParaRPr>
          </a:p>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Serve </a:t>
            </a:r>
            <a:r>
              <a:rPr lang="en-US" sz="2800" spc="-1" dirty="0">
                <a:solidFill>
                  <a:srgbClr val="000000"/>
                </a:solidFill>
                <a:latin typeface="Calibri"/>
              </a:rPr>
              <a:t>on </a:t>
            </a:r>
            <a:r>
              <a:rPr lang="en-US" sz="2800" spc="-1" dirty="0" smtClean="0">
                <a:solidFill>
                  <a:srgbClr val="000000"/>
                </a:solidFill>
                <a:latin typeface="Calibri"/>
              </a:rPr>
              <a:t>the Libraries’ Administrative Council. </a:t>
            </a:r>
            <a:endParaRPr lang="en-US" sz="2800" spc="-1" dirty="0">
              <a:solidFill>
                <a:srgbClr val="000000"/>
              </a:solidFill>
              <a:latin typeface="Calibri"/>
            </a:endParaRPr>
          </a:p>
          <a:p>
            <a:pPr marL="228600" indent="-228240">
              <a:lnSpc>
                <a:spcPct val="90000"/>
              </a:lnSpc>
              <a:spcBef>
                <a:spcPts val="1001"/>
              </a:spcBef>
              <a:buClr>
                <a:srgbClr val="000000"/>
              </a:buClr>
              <a:buFont typeface="Arial"/>
              <a:buChar char="•"/>
            </a:pPr>
            <a:endParaRPr lang="en-US" sz="2800" spc="-1" dirty="0" smtClean="0">
              <a:solidFill>
                <a:srgbClr val="000000"/>
              </a:solidFill>
              <a:latin typeface="Calibri"/>
            </a:endParaRPr>
          </a:p>
          <a:p>
            <a:endParaRPr lang="en-US" sz="2400" b="0" strike="noStrike" spc="-1" dirty="0">
              <a:solidFill>
                <a:srgbClr val="000000"/>
              </a:solid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smtClean="0">
                <a:solidFill>
                  <a:srgbClr val="000000"/>
                </a:solidFill>
                <a:latin typeface="Calibri Light"/>
              </a:rPr>
              <a:t>Team Member Role </a:t>
            </a:r>
            <a:endParaRPr lang="en-US" sz="4400" b="0" strike="noStrike" spc="-1" dirty="0">
              <a:solidFill>
                <a:srgbClr val="000000"/>
              </a:solidFill>
              <a:latin typeface="Calibri"/>
            </a:endParaRPr>
          </a:p>
        </p:txBody>
      </p:sp>
      <p:sp>
        <p:nvSpPr>
          <p:cNvPr id="238" name="TextShape 2"/>
          <p:cNvSpPr txBox="1"/>
          <p:nvPr/>
        </p:nvSpPr>
        <p:spPr>
          <a:xfrm>
            <a:off x="1114126" y="1359733"/>
            <a:ext cx="10515240" cy="4350960"/>
          </a:xfrm>
          <a:prstGeom prst="rect">
            <a:avLst/>
          </a:prstGeom>
          <a:noFill/>
          <a:ln>
            <a:noFill/>
          </a:ln>
        </p:spPr>
        <p:txBody>
          <a:bodyPr/>
          <a:lstStyle/>
          <a:p>
            <a:pPr marL="342900" indent="-342900">
              <a:buFont typeface="Arial" panose="020B0604020202020204" pitchFamily="34" charset="0"/>
              <a:buChar char="•"/>
            </a:pPr>
            <a:r>
              <a:rPr lang="en-US" sz="2000" dirty="0"/>
              <a:t/>
            </a:r>
            <a:br>
              <a:rPr lang="en-US" sz="2000" dirty="0"/>
            </a:br>
            <a:r>
              <a:rPr lang="en-US" sz="2000" dirty="0"/>
              <a:t/>
            </a:r>
            <a:br>
              <a:rPr lang="en-US" sz="2000" dirty="0"/>
            </a:br>
            <a:r>
              <a:rPr lang="en-US" sz="3200" dirty="0" smtClean="0">
                <a:latin typeface="Calibri" panose="020F0502020204030204" pitchFamily="34" charset="0"/>
                <a:cs typeface="Calibri" panose="020F0502020204030204" pitchFamily="34" charset="0"/>
              </a:rPr>
              <a:t>Participate fully in the </a:t>
            </a:r>
            <a:r>
              <a:rPr lang="en-US" sz="3200" dirty="0">
                <a:latin typeface="Calibri" panose="020F0502020204030204" pitchFamily="34" charset="0"/>
                <a:cs typeface="Calibri" panose="020F0502020204030204" pitchFamily="34" charset="0"/>
              </a:rPr>
              <a:t>work of the </a:t>
            </a:r>
            <a:r>
              <a:rPr lang="en-US" sz="3200" dirty="0" smtClean="0">
                <a:latin typeface="Calibri" panose="020F0502020204030204" pitchFamily="34" charset="0"/>
                <a:cs typeface="Calibri" panose="020F0502020204030204" pitchFamily="34" charset="0"/>
              </a:rPr>
              <a:t>team</a:t>
            </a:r>
          </a:p>
          <a:p>
            <a:endParaRPr lang="en-US" sz="3200" dirty="0">
              <a:latin typeface="Calibri" panose="020F0502020204030204" pitchFamily="34" charset="0"/>
              <a:cs typeface="Calibri" panose="020F0502020204030204" pitchFamily="34" charset="0"/>
            </a:endParaRPr>
          </a:p>
          <a:p>
            <a:pPr fontAlgn="base"/>
            <a:r>
              <a:rPr lang="en-US" sz="3200" dirty="0">
                <a:latin typeface="Calibri" panose="020F0502020204030204" pitchFamily="34" charset="0"/>
                <a:cs typeface="Calibri" panose="020F0502020204030204" pitchFamily="34" charset="0"/>
              </a:rPr>
              <a:t>Considering the Libraries as a whole in team </a:t>
            </a:r>
          </a:p>
          <a:p>
            <a:pPr marL="914400" lvl="1" indent="-457200" fontAlgn="base">
              <a:buFont typeface="Arial" panose="020B0604020202020204" pitchFamily="34" charset="0"/>
              <a:buChar char="•"/>
            </a:pPr>
            <a:r>
              <a:rPr lang="en-US" sz="3200" dirty="0">
                <a:latin typeface="Calibri" panose="020F0502020204030204" pitchFamily="34" charset="0"/>
                <a:cs typeface="Calibri" panose="020F0502020204030204" pitchFamily="34" charset="0"/>
              </a:rPr>
              <a:t>Decision making</a:t>
            </a:r>
          </a:p>
          <a:p>
            <a:pPr marL="914400" lvl="1" indent="-457200" fontAlgn="base">
              <a:buFont typeface="Arial" panose="020B0604020202020204" pitchFamily="34" charset="0"/>
              <a:buChar char="•"/>
            </a:pPr>
            <a:r>
              <a:rPr lang="en-US" sz="3200" dirty="0">
                <a:latin typeface="Calibri" panose="020F0502020204030204" pitchFamily="34" charset="0"/>
                <a:cs typeface="Calibri" panose="020F0502020204030204" pitchFamily="34" charset="0"/>
              </a:rPr>
              <a:t>Establishing goals </a:t>
            </a:r>
          </a:p>
          <a:p>
            <a:pPr marL="914400" lvl="1" indent="-457200" fontAlgn="base">
              <a:buFont typeface="Arial" panose="020B0604020202020204" pitchFamily="34" charset="0"/>
              <a:buChar char="•"/>
            </a:pPr>
            <a:r>
              <a:rPr lang="en-US" sz="3200" dirty="0">
                <a:latin typeface="Calibri" panose="020F0502020204030204" pitchFamily="34" charset="0"/>
                <a:cs typeface="Calibri" panose="020F0502020204030204" pitchFamily="34" charset="0"/>
              </a:rPr>
              <a:t>Prioritization of goals and activities</a:t>
            </a:r>
          </a:p>
          <a:p>
            <a:endParaRPr lang="en-US" sz="2400" b="0" strike="noStrike" spc="-1" dirty="0">
              <a:solidFill>
                <a:srgbClr val="000000"/>
              </a:solidFill>
              <a:latin typeface="Calibri"/>
            </a:endParaRPr>
          </a:p>
        </p:txBody>
      </p:sp>
    </p:spTree>
    <p:extLst>
      <p:ext uri="{BB962C8B-B14F-4D97-AF65-F5344CB8AC3E}">
        <p14:creationId xmlns:p14="http://schemas.microsoft.com/office/powerpoint/2010/main" val="55564238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smtClean="0">
                <a:solidFill>
                  <a:srgbClr val="000000"/>
                </a:solidFill>
                <a:latin typeface="Calibri Light"/>
              </a:rPr>
              <a:t>AD Role </a:t>
            </a:r>
            <a:endParaRPr lang="en-US" sz="4400" b="0" strike="noStrike" spc="-1" dirty="0">
              <a:solidFill>
                <a:srgbClr val="000000"/>
              </a:solidFill>
              <a:latin typeface="Calibri"/>
            </a:endParaRPr>
          </a:p>
        </p:txBody>
      </p:sp>
      <p:sp>
        <p:nvSpPr>
          <p:cNvPr id="238"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The Associate Director of Organizational Research and Strategic Alignment serves as a liaison with Library Administration. </a:t>
            </a:r>
          </a:p>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While not directly supervising the Team Leads, the ADORSA provides coaching and advisement to the team leads in teams, team assessment and team effectiveness. </a:t>
            </a:r>
          </a:p>
          <a:p>
            <a:pPr marL="228600" indent="-228240">
              <a:lnSpc>
                <a:spcPct val="90000"/>
              </a:lnSpc>
              <a:spcBef>
                <a:spcPts val="1001"/>
              </a:spcBef>
              <a:buClr>
                <a:srgbClr val="000000"/>
              </a:buClr>
              <a:buFont typeface="Arial"/>
              <a:buChar char="•"/>
            </a:pPr>
            <a:r>
              <a:rPr lang="en-US" sz="2800" spc="-1" dirty="0" smtClean="0">
                <a:solidFill>
                  <a:srgbClr val="000000"/>
                </a:solidFill>
                <a:latin typeface="Calibri"/>
              </a:rPr>
              <a:t>The ADORSA leads the team of Team Leads</a:t>
            </a:r>
          </a:p>
          <a:p>
            <a:pPr marL="228600" indent="-228240">
              <a:lnSpc>
                <a:spcPct val="90000"/>
              </a:lnSpc>
              <a:spcBef>
                <a:spcPts val="1001"/>
              </a:spcBef>
              <a:buClr>
                <a:srgbClr val="000000"/>
              </a:buClr>
              <a:buFont typeface="Arial"/>
              <a:buChar char="•"/>
            </a:pPr>
            <a:endParaRPr lang="en-US" sz="2400" b="0" strike="noStrike" spc="-1" dirty="0">
              <a:solidFill>
                <a:srgbClr val="000000"/>
              </a:solidFill>
              <a:latin typeface="Calibri"/>
            </a:endParaRPr>
          </a:p>
        </p:txBody>
      </p:sp>
    </p:spTree>
    <p:extLst>
      <p:ext uri="{BB962C8B-B14F-4D97-AF65-F5344CB8AC3E}">
        <p14:creationId xmlns:p14="http://schemas.microsoft.com/office/powerpoint/2010/main" val="205903771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252026"/>
            <a:ext cx="10689803" cy="622494"/>
          </a:xfrm>
        </p:spPr>
        <p:txBody>
          <a:bodyPr/>
          <a:lstStyle/>
          <a:p>
            <a:r>
              <a:rPr lang="en-US" dirty="0" smtClean="0">
                <a:latin typeface="Calibri" panose="020F0502020204030204" pitchFamily="34" charset="0"/>
                <a:cs typeface="Calibri" panose="020F0502020204030204" pitchFamily="34" charset="0"/>
              </a:rPr>
              <a:t>Assessment</a:t>
            </a:r>
            <a:r>
              <a:rPr lang="en-US" dirty="0" smtClean="0">
                <a:latin typeface="Calibri" panose="020F0502020204030204" pitchFamily="34" charset="0"/>
                <a:cs typeface="Calibri" panose="020F0502020204030204" pitchFamily="34" charset="0"/>
              </a:rPr>
              <a:t/>
            </a:r>
            <a:br>
              <a:rPr lang="en-US" dirty="0" smtClean="0">
                <a:latin typeface="Calibri" panose="020F0502020204030204" pitchFamily="34" charset="0"/>
                <a:cs typeface="Calibri" panose="020F0502020204030204" pitchFamily="34" charset="0"/>
              </a:rPr>
            </a:br>
            <a:r>
              <a:rPr lang="en-US" dirty="0" smtClean="0">
                <a:latin typeface="Calibri" panose="020F0502020204030204" pitchFamily="34" charset="0"/>
                <a:cs typeface="Calibri" panose="020F0502020204030204" pitchFamily="34" charset="0"/>
              </a:rPr>
              <a:t/>
            </a:r>
            <a:br>
              <a:rPr lang="en-US" dirty="0" smtClean="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3" name="Subtitle 2"/>
          <p:cNvSpPr>
            <a:spLocks noGrp="1"/>
          </p:cNvSpPr>
          <p:nvPr>
            <p:ph type="subTitle"/>
          </p:nvPr>
        </p:nvSpPr>
        <p:spPr>
          <a:xfrm>
            <a:off x="746062" y="2103008"/>
            <a:ext cx="11227995" cy="4151143"/>
          </a:xfrm>
        </p:spPr>
        <p:txBody>
          <a:bodyPr/>
          <a:lstStyle/>
          <a:p>
            <a:pPr marL="514350" indent="-514350">
              <a:buFont typeface="+mj-lt"/>
              <a:buAutoNum type="arabicPeriod"/>
            </a:pPr>
            <a:r>
              <a:rPr lang="en-US" sz="3600" dirty="0" smtClean="0">
                <a:latin typeface="Calibri" panose="020F0502020204030204" pitchFamily="34" charset="0"/>
                <a:cs typeface="Calibri" panose="020F0502020204030204" pitchFamily="34" charset="0"/>
              </a:rPr>
              <a:t>Team functioning </a:t>
            </a:r>
          </a:p>
          <a:p>
            <a:pPr marL="971550" lvl="1" indent="-514350">
              <a:buFont typeface="+mj-lt"/>
              <a:buAutoNum type="alphaLcParenR"/>
            </a:pPr>
            <a:r>
              <a:rPr lang="en-US" sz="2400" dirty="0" smtClean="0">
                <a:latin typeface="Calibri" panose="020F0502020204030204" pitchFamily="34" charset="0"/>
                <a:cs typeface="Calibri" panose="020F0502020204030204" pitchFamily="34" charset="0"/>
              </a:rPr>
              <a:t>assigning leads</a:t>
            </a:r>
          </a:p>
          <a:p>
            <a:pPr marL="971550" lvl="1" indent="-514350">
              <a:buFont typeface="+mj-lt"/>
              <a:buAutoNum type="alphaLcParenR"/>
            </a:pPr>
            <a:r>
              <a:rPr lang="en-US" sz="2400" dirty="0" smtClean="0">
                <a:latin typeface="Calibri" panose="020F0502020204030204" pitchFamily="34" charset="0"/>
                <a:cs typeface="Calibri" panose="020F0502020204030204" pitchFamily="34" charset="0"/>
              </a:rPr>
              <a:t>establishing membership </a:t>
            </a:r>
          </a:p>
          <a:p>
            <a:pPr marL="971550" lvl="1" indent="-514350">
              <a:buFont typeface="+mj-lt"/>
              <a:buAutoNum type="alphaLcParenR"/>
            </a:pPr>
            <a:r>
              <a:rPr lang="en-US" sz="2400" dirty="0" smtClean="0">
                <a:latin typeface="Calibri" panose="020F0502020204030204" pitchFamily="34" charset="0"/>
                <a:cs typeface="Calibri" panose="020F0502020204030204" pitchFamily="34" charset="0"/>
              </a:rPr>
              <a:t>defining roles </a:t>
            </a:r>
          </a:p>
          <a:p>
            <a:pPr marL="514350" indent="-514350">
              <a:buFont typeface="+mj-lt"/>
              <a:buAutoNum type="arabicPeriod"/>
            </a:pPr>
            <a:r>
              <a:rPr lang="en-US" sz="3600" dirty="0" smtClean="0">
                <a:latin typeface="Calibri" panose="020F0502020204030204" pitchFamily="34" charset="0"/>
                <a:cs typeface="Calibri" panose="020F0502020204030204" pitchFamily="34" charset="0"/>
              </a:rPr>
              <a:t>Cooperative leadership in setting charge and priorities </a:t>
            </a:r>
          </a:p>
          <a:p>
            <a:pPr marL="514350" indent="-514350">
              <a:buFont typeface="+mj-lt"/>
              <a:buAutoNum type="arabicPeriod"/>
            </a:pPr>
            <a:r>
              <a:rPr lang="en-US" sz="3600" dirty="0" smtClean="0">
                <a:latin typeface="Calibri" panose="020F0502020204030204" pitchFamily="34" charset="0"/>
                <a:cs typeface="Calibri" panose="020F0502020204030204" pitchFamily="34" charset="0"/>
              </a:rPr>
              <a:t>Providing team members opportunities for learning</a:t>
            </a:r>
          </a:p>
          <a:p>
            <a:pPr marL="514350" indent="-514350">
              <a:buFont typeface="+mj-lt"/>
              <a:buAutoNum type="arabicPeriod"/>
            </a:pPr>
            <a:r>
              <a:rPr lang="en-US" sz="3600" dirty="0" smtClean="0">
                <a:latin typeface="Calibri" panose="020F0502020204030204" pitchFamily="34" charset="0"/>
                <a:cs typeface="Calibri" panose="020F0502020204030204" pitchFamily="34" charset="0"/>
              </a:rPr>
              <a:t>Coordinating and moving forward on strategic actions</a:t>
            </a:r>
            <a:endParaRPr lang="en-US" sz="3600" dirty="0">
              <a:latin typeface="Calibri" panose="020F0502020204030204" pitchFamily="34" charset="0"/>
              <a:cs typeface="Calibri" panose="020F0502020204030204" pitchFamily="34" charset="0"/>
            </a:endParaRPr>
          </a:p>
        </p:txBody>
      </p:sp>
      <p:sp>
        <p:nvSpPr>
          <p:cNvPr id="5" name="TextBox 4"/>
          <p:cNvSpPr txBox="1"/>
          <p:nvPr/>
        </p:nvSpPr>
        <p:spPr>
          <a:xfrm>
            <a:off x="746063" y="1252026"/>
            <a:ext cx="10711929" cy="850982"/>
          </a:xfrm>
          <a:prstGeom prst="rect">
            <a:avLst/>
          </a:prstGeom>
          <a:noFill/>
        </p:spPr>
        <p:txBody>
          <a:bodyPr wrap="square" rtlCol="0">
            <a:spAutoFit/>
          </a:bodyPr>
          <a:lstStyle/>
          <a:p>
            <a:r>
              <a:rPr lang="en-US" sz="2400" dirty="0" smtClean="0">
                <a:latin typeface="Calibri" panose="020F0502020204030204" pitchFamily="34" charset="0"/>
                <a:cs typeface="Calibri" panose="020F0502020204030204" pitchFamily="34" charset="0"/>
              </a:rPr>
              <a:t>Strategic Steering Teams conduct regular assessments of their operations and effectiveness. This may include:  </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2056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dirty="0" smtClean="0">
                <a:solidFill>
                  <a:srgbClr val="000000"/>
                </a:solidFill>
                <a:latin typeface="Calibri Light"/>
              </a:rPr>
              <a:t>Outstanding Challenges </a:t>
            </a:r>
            <a:r>
              <a:rPr lang="en-US" sz="4400" b="0" strike="noStrike" spc="-1" dirty="0">
                <a:solidFill>
                  <a:srgbClr val="000000"/>
                </a:solidFill>
                <a:latin typeface="Calibri Light"/>
              </a:rPr>
              <a:t>and </a:t>
            </a:r>
            <a:r>
              <a:rPr lang="en-US" sz="4400" b="0" strike="noStrike" spc="-1" dirty="0" smtClean="0">
                <a:solidFill>
                  <a:srgbClr val="000000"/>
                </a:solidFill>
                <a:latin typeface="Calibri Light"/>
              </a:rPr>
              <a:t>Questions</a:t>
            </a:r>
          </a:p>
          <a:p>
            <a:pPr>
              <a:lnSpc>
                <a:spcPct val="90000"/>
              </a:lnSpc>
            </a:pPr>
            <a:r>
              <a:rPr lang="en-US" sz="4400" spc="-1" dirty="0" smtClean="0">
                <a:solidFill>
                  <a:srgbClr val="000000"/>
                </a:solidFill>
                <a:latin typeface="Calibri Light"/>
              </a:rPr>
              <a:t>	</a:t>
            </a:r>
            <a:r>
              <a:rPr lang="en-US" sz="4400" spc="-1" dirty="0" smtClean="0">
                <a:solidFill>
                  <a:srgbClr val="FF0000"/>
                </a:solidFill>
                <a:latin typeface="Calibri Light"/>
              </a:rPr>
              <a:t>Membership Process</a:t>
            </a:r>
            <a:endParaRPr lang="en-US" sz="4400" b="0" strike="noStrike" spc="-1" dirty="0">
              <a:solidFill>
                <a:srgbClr val="FF0000"/>
              </a:solidFill>
              <a:latin typeface="Calibri"/>
            </a:endParaRPr>
          </a:p>
        </p:txBody>
      </p:sp>
      <p:sp>
        <p:nvSpPr>
          <p:cNvPr id="242" name="TextShape 2"/>
          <p:cNvSpPr txBox="1"/>
          <p:nvPr/>
        </p:nvSpPr>
        <p:spPr>
          <a:xfrm>
            <a:off x="838080" y="250704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3600" b="0" strike="noStrike" spc="-1" dirty="0" smtClean="0">
                <a:solidFill>
                  <a:srgbClr val="000000"/>
                </a:solidFill>
                <a:latin typeface="Calibri"/>
              </a:rPr>
              <a:t>Develop membership process that balances continuity with places for new members</a:t>
            </a:r>
          </a:p>
          <a:p>
            <a:pPr marL="228600" indent="-228240">
              <a:lnSpc>
                <a:spcPct val="90000"/>
              </a:lnSpc>
              <a:spcBef>
                <a:spcPts val="1001"/>
              </a:spcBef>
              <a:buClr>
                <a:srgbClr val="000000"/>
              </a:buClr>
              <a:buFont typeface="Arial"/>
              <a:buChar char="•"/>
            </a:pPr>
            <a:r>
              <a:rPr lang="en-US" sz="3600" spc="-1" dirty="0" smtClean="0">
                <a:solidFill>
                  <a:srgbClr val="000000"/>
                </a:solidFill>
                <a:latin typeface="Calibri"/>
              </a:rPr>
              <a:t>Balance membership to be inclusive and </a:t>
            </a:r>
          </a:p>
          <a:p>
            <a:pPr marL="228600" indent="-228240">
              <a:lnSpc>
                <a:spcPct val="90000"/>
              </a:lnSpc>
              <a:spcBef>
                <a:spcPts val="1001"/>
              </a:spcBef>
              <a:buClr>
                <a:srgbClr val="000000"/>
              </a:buClr>
              <a:buFont typeface="Arial"/>
              <a:buChar char="•"/>
            </a:pPr>
            <a:r>
              <a:rPr lang="en-US" sz="3600" b="0" strike="noStrike" spc="-1" dirty="0" smtClean="0">
                <a:solidFill>
                  <a:srgbClr val="000000"/>
                </a:solidFill>
                <a:latin typeface="Calibri"/>
              </a:rPr>
              <a:t>Provide opportunity for all staff to participate in teams if interested</a:t>
            </a:r>
            <a:endParaRPr lang="en-US" sz="3600" b="0" strike="noStrike" spc="-1" dirty="0">
              <a:solidFill>
                <a:srgbClr val="000000"/>
              </a:solid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13489</TotalTime>
  <Words>624</Words>
  <Application>Microsoft Office PowerPoint</Application>
  <PresentationFormat>Widescreen</PresentationFormat>
  <Paragraphs>77</Paragraphs>
  <Slides>11</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Calibri Light</vt:lpstr>
      <vt:lpstr>DejaVu Sans</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Assessment  </vt:lpstr>
      <vt:lpstr>PowerPoint Presentation</vt:lpstr>
      <vt:lpstr>PowerPoint Presentation</vt:lpstr>
      <vt:lpstr>PowerPoint Presentation</vt:lpstr>
    </vt:vector>
  </TitlesOfParts>
  <Company>Temple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the Shadow Structures to Light</dc:title>
  <dc:subject/>
  <dc:creator>Nancy B. Turner</dc:creator>
  <dc:description/>
  <cp:lastModifiedBy>Nancy B. Turner</cp:lastModifiedBy>
  <cp:revision>108</cp:revision>
  <cp:lastPrinted>2017-10-27T20:33:31Z</cp:lastPrinted>
  <dcterms:created xsi:type="dcterms:W3CDTF">2017-10-11T12:50:26Z</dcterms:created>
  <dcterms:modified xsi:type="dcterms:W3CDTF">2020-08-31T19:25:06Z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Temple University</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14</vt:i4>
  </property>
  <property fmtid="{D5CDD505-2E9C-101B-9397-08002B2CF9AE}" pid="9" name="PresentationFormat">
    <vt:lpwstr>Widescreen</vt:lpwstr>
  </property>
  <property fmtid="{D5CDD505-2E9C-101B-9397-08002B2CF9AE}" pid="10" name="ScaleCrop">
    <vt:bool>false</vt:bool>
  </property>
  <property fmtid="{D5CDD505-2E9C-101B-9397-08002B2CF9AE}" pid="11" name="ShareDoc">
    <vt:bool>false</vt:bool>
  </property>
  <property fmtid="{D5CDD505-2E9C-101B-9397-08002B2CF9AE}" pid="12" name="Slides">
    <vt:i4>17</vt:i4>
  </property>
</Properties>
</file>