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72" r:id="rId7"/>
    <p:sldId id="278" r:id="rId8"/>
    <p:sldId id="263" r:id="rId9"/>
    <p:sldId id="274" r:id="rId10"/>
    <p:sldId id="275" r:id="rId11"/>
    <p:sldId id="261" r:id="rId12"/>
    <p:sldId id="266" r:id="rId13"/>
    <p:sldId id="267" r:id="rId14"/>
    <p:sldId id="276" r:id="rId15"/>
    <p:sldId id="270" r:id="rId16"/>
    <p:sldId id="273" r:id="rId17"/>
    <p:sldId id="271" r:id="rId18"/>
    <p:sldId id="277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30EB7-4E07-426E-8B44-E603C6FA913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2D20F-0F3A-4CE7-B2AA-CBE874EAA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95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25" name="PlaceHolder 2"/>
          <p:cNvSpPr>
            <a:spLocks noGrp="1"/>
          </p:cNvSpPr>
          <p:nvPr>
            <p:ph type="hdr"/>
          </p:nvPr>
        </p:nvSpPr>
        <p:spPr>
          <a:xfrm>
            <a:off x="1554480" y="553212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126" name="PlaceHolder 3"/>
          <p:cNvSpPr>
            <a:spLocks noGrp="1"/>
          </p:cNvSpPr>
          <p:nvPr>
            <p:ph type="dt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127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128" name="PlaceHolder 5"/>
          <p:cNvSpPr>
            <a:spLocks noGrp="1"/>
          </p:cNvSpPr>
          <p:nvPr>
            <p:ph type="sldNum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2CA0C5C1-541D-44AD-BCBB-C5B90DA634B9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body"/>
          </p:nvPr>
        </p:nvSpPr>
        <p:spPr>
          <a:xfrm>
            <a:off x="701640" y="4473720"/>
            <a:ext cx="5606640" cy="366048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44" name="TextShape 2"/>
          <p:cNvSpPr txBox="1"/>
          <p:nvPr/>
        </p:nvSpPr>
        <p:spPr>
          <a:xfrm>
            <a:off x="3970440" y="8829720"/>
            <a:ext cx="3038040" cy="466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7E22944-F30D-4D7C-BF06-BB68B3C118FA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body"/>
          </p:nvPr>
        </p:nvSpPr>
        <p:spPr>
          <a:xfrm>
            <a:off x="701640" y="4473720"/>
            <a:ext cx="5606640" cy="366048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46" name="TextShape 2"/>
          <p:cNvSpPr txBox="1"/>
          <p:nvPr/>
        </p:nvSpPr>
        <p:spPr>
          <a:xfrm>
            <a:off x="3970440" y="8829720"/>
            <a:ext cx="3038040" cy="466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01B9D95-CFB6-4EF8-9669-58337086A2EA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2CA0C5C1-541D-44AD-BCBB-C5B90DA634B9}" type="slidenum">
              <a:rPr lang="en-US" sz="1400" b="0" strike="noStrike" spc="-1" smtClean="0">
                <a:latin typeface="Times New Roman"/>
              </a:rPr>
              <a:t>4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6656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body"/>
          </p:nvPr>
        </p:nvSpPr>
        <p:spPr>
          <a:xfrm>
            <a:off x="701640" y="4473720"/>
            <a:ext cx="5606640" cy="366048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  <a:p>
            <a:endParaRPr lang="en-US" sz="2000" b="0" strike="noStrike" spc="-1">
              <a:latin typeface="Arial"/>
            </a:endParaRPr>
          </a:p>
        </p:txBody>
      </p:sp>
      <p:sp>
        <p:nvSpPr>
          <p:cNvPr id="256" name="TextShape 2"/>
          <p:cNvSpPr txBox="1"/>
          <p:nvPr/>
        </p:nvSpPr>
        <p:spPr>
          <a:xfrm>
            <a:off x="3970440" y="8829720"/>
            <a:ext cx="3038040" cy="466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6CF82DB-85DC-4E79-AB86-3B94DCB59EC3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body"/>
          </p:nvPr>
        </p:nvSpPr>
        <p:spPr>
          <a:xfrm>
            <a:off x="717232" y="4548282"/>
            <a:ext cx="5731232" cy="3721488"/>
          </a:xfrm>
          <a:prstGeom prst="rect">
            <a:avLst/>
          </a:prstGeom>
        </p:spPr>
        <p:txBody>
          <a:bodyPr/>
          <a:lstStyle/>
          <a:p>
            <a:endParaRPr lang="en-US" sz="2000" spc="-1">
              <a:latin typeface="Arial"/>
            </a:endParaRPr>
          </a:p>
        </p:txBody>
      </p:sp>
      <p:sp>
        <p:nvSpPr>
          <p:cNvPr id="260" name="TextShape 2"/>
          <p:cNvSpPr txBox="1"/>
          <p:nvPr/>
        </p:nvSpPr>
        <p:spPr>
          <a:xfrm>
            <a:off x="4058672" y="8976882"/>
            <a:ext cx="3105552" cy="473970"/>
          </a:xfrm>
          <a:prstGeom prst="rect">
            <a:avLst/>
          </a:prstGeom>
          <a:noFill/>
          <a:ln>
            <a:noFill/>
          </a:ln>
        </p:spPr>
        <p:txBody>
          <a:bodyPr lIns="93177" tIns="46589" rIns="93177" bIns="46589" anchor="b"/>
          <a:lstStyle/>
          <a:p>
            <a:pPr algn="r">
              <a:lnSpc>
                <a:spcPct val="100000"/>
              </a:lnSpc>
            </a:pPr>
            <a:fld id="{C3446CF1-FF91-49CD-A34A-D87ECA4C3B25}" type="slidenum">
              <a:rPr lang="en-US" sz="1200" spc="-1">
                <a:solidFill>
                  <a:srgbClr val="000000"/>
                </a:solidFill>
              </a:rPr>
              <a:t>6</a:t>
            </a:fld>
            <a:endParaRPr lang="en-US" sz="12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884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body"/>
          </p:nvPr>
        </p:nvSpPr>
        <p:spPr>
          <a:xfrm>
            <a:off x="701640" y="4473720"/>
            <a:ext cx="5606640" cy="366048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52" name="TextShape 2"/>
          <p:cNvSpPr txBox="1"/>
          <p:nvPr/>
        </p:nvSpPr>
        <p:spPr>
          <a:xfrm>
            <a:off x="3970440" y="8829720"/>
            <a:ext cx="3038040" cy="466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DFEBAD97-6B1A-4436-8528-99A57E26684F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body"/>
          </p:nvPr>
        </p:nvSpPr>
        <p:spPr>
          <a:xfrm>
            <a:off x="701640" y="4473720"/>
            <a:ext cx="5606640" cy="366048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62" name="TextShape 2"/>
          <p:cNvSpPr txBox="1"/>
          <p:nvPr/>
        </p:nvSpPr>
        <p:spPr>
          <a:xfrm>
            <a:off x="3970440" y="8829720"/>
            <a:ext cx="3038040" cy="466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2B38D0E4-BF3A-48BD-A84A-5BCC052BD81E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body"/>
          </p:nvPr>
        </p:nvSpPr>
        <p:spPr>
          <a:xfrm>
            <a:off x="701640" y="4473720"/>
            <a:ext cx="5606640" cy="366048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66" name="TextShape 2"/>
          <p:cNvSpPr txBox="1"/>
          <p:nvPr/>
        </p:nvSpPr>
        <p:spPr>
          <a:xfrm>
            <a:off x="3970440" y="8829720"/>
            <a:ext cx="3038040" cy="466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8ACFDFFC-A77B-4C26-9E42-0F877A18A6D1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12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body"/>
          </p:nvPr>
        </p:nvSpPr>
        <p:spPr>
          <a:xfrm>
            <a:off x="701640" y="4473720"/>
            <a:ext cx="5606640" cy="366048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68" name="TextShape 2"/>
          <p:cNvSpPr txBox="1"/>
          <p:nvPr/>
        </p:nvSpPr>
        <p:spPr>
          <a:xfrm>
            <a:off x="3970440" y="8829720"/>
            <a:ext cx="3038040" cy="4662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DEE2BE5E-AE12-434B-A537-E3C4B0F8E35F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14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 dirty="0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3328-66E7-4DDF-AE79-65EB1DA30A13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DB7C-B7EB-41F9-8F93-2D2A67F0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573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3328-66E7-4DDF-AE79-65EB1DA30A13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DB7C-B7EB-41F9-8F93-2D2A67F0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334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3328-66E7-4DDF-AE79-65EB1DA30A13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DB7C-B7EB-41F9-8F93-2D2A67F0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8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3328-66E7-4DDF-AE79-65EB1DA30A13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DB7C-B7EB-41F9-8F93-2D2A67F0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93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3328-66E7-4DDF-AE79-65EB1DA30A13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DB7C-B7EB-41F9-8F93-2D2A67F0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018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3328-66E7-4DDF-AE79-65EB1DA30A13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DB7C-B7EB-41F9-8F93-2D2A67F0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932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3328-66E7-4DDF-AE79-65EB1DA30A13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DB7C-B7EB-41F9-8F93-2D2A67F0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613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3328-66E7-4DDF-AE79-65EB1DA30A13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DB7C-B7EB-41F9-8F93-2D2A67F0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181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3328-66E7-4DDF-AE79-65EB1DA30A13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DB7C-B7EB-41F9-8F93-2D2A67F0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13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3328-66E7-4DDF-AE79-65EB1DA30A13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DB7C-B7EB-41F9-8F93-2D2A67F0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7739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3328-66E7-4DDF-AE79-65EB1DA30A13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DB7C-B7EB-41F9-8F93-2D2A67F0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3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A0DD25B-A296-4EBD-A0DB-69BBE420D1EE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3/7/2018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78D0800-A8C9-4CB9-B0FD-31ADB5DA5E17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CustomShape 5"/>
          <p:cNvSpPr/>
          <p:nvPr/>
        </p:nvSpPr>
        <p:spPr>
          <a:xfrm rot="1787400">
            <a:off x="2798640" y="2049840"/>
            <a:ext cx="7314840" cy="283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0" b="0" strike="noStrike" spc="-1">
                <a:solidFill>
                  <a:srgbClr val="E7E6E6"/>
                </a:solidFill>
                <a:latin typeface="Calibri"/>
              </a:rPr>
              <a:t>DRAFT</a:t>
            </a:r>
            <a:endParaRPr lang="en-US" sz="18000" b="0" strike="noStrike" spc="-1"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E7531400-3DDF-4BA5-8094-10C32AB21321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3/7/2018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CC1BC11-A592-4C1D-BD72-C2688B43E307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DE684AE-D2EB-4AB9-9B67-A8415A0AE79C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3/7/2018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22BB7E8-7ABE-410E-AD87-8C0ABD7B1B85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3328-66E7-4DDF-AE79-65EB1DA30A13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4DB7C-B7EB-41F9-8F93-2D2A67F01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2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2"/>
          <p:cNvSpPr txBox="1"/>
          <p:nvPr/>
        </p:nvSpPr>
        <p:spPr>
          <a:xfrm>
            <a:off x="1327320" y="202680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n-US" sz="6000" b="0" strike="noStrike" spc="-1" dirty="0" smtClean="0">
                <a:solidFill>
                  <a:srgbClr val="000000"/>
                </a:solidFill>
                <a:latin typeface="Calibri Light"/>
              </a:rPr>
              <a:t>Strategic Steering Teams </a:t>
            </a:r>
          </a:p>
          <a:p>
            <a:pPr algn="ctr">
              <a:lnSpc>
                <a:spcPct val="100000"/>
              </a:lnSpc>
            </a:pPr>
            <a:r>
              <a:rPr lang="en-US" sz="6000" b="0" strike="noStrike" spc="-1" dirty="0" smtClean="0">
                <a:solidFill>
                  <a:srgbClr val="000000"/>
                </a:solidFill>
                <a:latin typeface="Calibri Light"/>
              </a:rPr>
              <a:t>Phase II</a:t>
            </a:r>
            <a:r>
              <a:rPr dirty="0"/>
              <a:t/>
            </a:r>
            <a:br>
              <a:rPr dirty="0"/>
            </a:br>
            <a:endParaRPr lang="en-US" sz="6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55678" y="4413960"/>
            <a:ext cx="5129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February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2018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2018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Transparency	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4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Confluence serves as space for high level communication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to staff about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Strategic Steering Teams, goals and activities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Charge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Objectives/Goals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Minutes of meetings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Finalized documents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Google Documents (Team Drives) used for working documents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Annual Report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267" y="365040"/>
            <a:ext cx="10515240" cy="1325160"/>
          </a:xfrm>
        </p:spPr>
        <p:txBody>
          <a:bodyPr/>
          <a:lstStyle/>
          <a:p>
            <a:r>
              <a:rPr lang="en-US" dirty="0" smtClean="0"/>
              <a:t>Team Development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669267" y="1690199"/>
            <a:ext cx="10515240" cy="3655523"/>
          </a:xfrm>
        </p:spPr>
        <p:txBody>
          <a:bodyPr/>
          <a:lstStyle/>
          <a:p>
            <a:r>
              <a:rPr lang="en-US" sz="2400" dirty="0" smtClean="0"/>
              <a:t>The Strategic Steering Teams write their own charge, identifying needs in their “sphere” of strategic action. This process might include:</a:t>
            </a:r>
          </a:p>
          <a:p>
            <a:endParaRPr lang="en-US" sz="24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Data collection and analysis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Internal/external scan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Draft charge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Determine priorities for action and goals related to those.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Think about impact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5869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latin typeface="Calibri Light"/>
              </a:rPr>
              <a:t>Activity Time Frame </a:t>
            </a:r>
            <a:r>
              <a:rPr lang="en-US" sz="4400" spc="-1" dirty="0" smtClean="0">
                <a:solidFill>
                  <a:srgbClr val="000000"/>
                </a:solidFill>
                <a:latin typeface="Calibri Light"/>
              </a:rPr>
              <a:t>Feb 2018</a:t>
            </a:r>
            <a:r>
              <a:rPr lang="en-US" sz="4400" b="0" strike="noStrike" spc="-1" dirty="0" smtClean="0">
                <a:solidFill>
                  <a:srgbClr val="000000"/>
                </a:solidFill>
                <a:latin typeface="Calibri Light"/>
              </a:rPr>
              <a:t> </a:t>
            </a:r>
            <a:r>
              <a:rPr lang="en-US" sz="4400" b="0" strike="noStrike" spc="-1" dirty="0" smtClean="0">
                <a:solidFill>
                  <a:srgbClr val="000000"/>
                </a:solidFill>
                <a:latin typeface="Calibri Light"/>
              </a:rPr>
              <a:t>to </a:t>
            </a:r>
            <a:r>
              <a:rPr lang="en-US" sz="4400" spc="-1" dirty="0" smtClean="0">
                <a:solidFill>
                  <a:srgbClr val="000000"/>
                </a:solidFill>
                <a:latin typeface="Calibri Light"/>
              </a:rPr>
              <a:t>Apr</a:t>
            </a:r>
            <a:r>
              <a:rPr lang="en-US" sz="4400" b="0" strike="noStrike" spc="-1" dirty="0" smtClean="0">
                <a:solidFill>
                  <a:srgbClr val="000000"/>
                </a:solidFill>
                <a:latin typeface="Calibri Light"/>
              </a:rPr>
              <a:t> </a:t>
            </a:r>
            <a:r>
              <a:rPr lang="en-US" sz="4400" b="0" strike="noStrike" spc="-1" dirty="0" smtClean="0">
                <a:solidFill>
                  <a:srgbClr val="000000"/>
                </a:solidFill>
                <a:latin typeface="Calibri Light"/>
              </a:rPr>
              <a:t>2018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40" name="Table 2"/>
          <p:cNvGraphicFramePr/>
          <p:nvPr>
            <p:extLst>
              <p:ext uri="{D42A27DB-BD31-4B8C-83A1-F6EECF244321}">
                <p14:modId xmlns:p14="http://schemas.microsoft.com/office/powerpoint/2010/main" val="3873210284"/>
              </p:ext>
            </p:extLst>
          </p:nvPr>
        </p:nvGraphicFramePr>
        <p:xfrm>
          <a:off x="983672" y="1402560"/>
          <a:ext cx="10369646" cy="4383231"/>
        </p:xfrm>
        <a:graphic>
          <a:graphicData uri="http://schemas.openxmlformats.org/drawingml/2006/table">
            <a:tbl>
              <a:tblPr/>
              <a:tblGrid>
                <a:gridCol w="5121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7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3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Activity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Responsibility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Date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3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Outreach</a:t>
                      </a:r>
                      <a:r>
                        <a:rPr lang="en-US" sz="1800" b="0" strike="noStrike" spc="-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&amp; Communication begins meeting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N Turner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February 2018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7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Collections</a:t>
                      </a:r>
                      <a:r>
                        <a:rPr lang="en-US" sz="1800" b="0" strike="noStrike" spc="-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Strategy Group proposed and membership finalized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N </a:t>
                      </a: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Turner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6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Scholarly</a:t>
                      </a:r>
                      <a:r>
                        <a:rPr lang="en-US" sz="1800" b="0" strike="noStrike" spc="-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Communication finalizes charge and goals</a:t>
                      </a:r>
                      <a:endParaRPr lang="en-US" sz="1800" b="0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latin typeface="Arial"/>
                        </a:rPr>
                        <a:t>A</a:t>
                      </a:r>
                      <a:r>
                        <a:rPr lang="en-US" sz="1800" b="0" strike="noStrike" spc="-1" baseline="0" dirty="0" smtClean="0">
                          <a:latin typeface="Arial"/>
                        </a:rPr>
                        <a:t> Johnson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6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Research</a:t>
                      </a:r>
                      <a:r>
                        <a:rPr lang="en-US" sz="1800" b="0" strike="noStrike" spc="-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Data Services finalizes charge and goals</a:t>
                      </a:r>
                      <a:endParaRPr lang="en-US" sz="1800" b="0" strike="noStrike" spc="-1" dirty="0" smtClean="0"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latin typeface="Arial"/>
                        </a:rPr>
                        <a:t>G </a:t>
                      </a:r>
                      <a:r>
                        <a:rPr lang="en-US" sz="1800" b="0" strike="noStrike" spc="-1" dirty="0" err="1" smtClean="0">
                          <a:latin typeface="Arial"/>
                        </a:rPr>
                        <a:t>Sneff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255428"/>
                  </a:ext>
                </a:extLst>
              </a:tr>
              <a:tr h="5466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latin typeface="Arial"/>
                        </a:rPr>
                        <a:t>Confluence Presence</a:t>
                      </a:r>
                      <a:r>
                        <a:rPr lang="en-US" sz="1800" b="0" strike="noStrike" spc="-1" baseline="0" dirty="0" smtClean="0">
                          <a:latin typeface="Arial"/>
                        </a:rPr>
                        <a:t> established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All Groups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3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Budget</a:t>
                      </a:r>
                      <a:r>
                        <a:rPr lang="en-US" sz="1800" b="0" strike="noStrike" spc="-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Process Proposal to Leadership Council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r>
                        <a:rPr lang="en-US" sz="1800" b="0" strike="noStrike" spc="-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Turner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March</a:t>
                      </a:r>
                      <a:r>
                        <a:rPr lang="en-US" sz="1800" b="0" strike="noStrike" spc="-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2018</a:t>
                      </a:r>
                      <a:endParaRPr lang="en-US" sz="1800" b="0" strike="noStrike" spc="-1" dirty="0" smtClean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3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Assessment</a:t>
                      </a:r>
                      <a:r>
                        <a:rPr lang="en-US" sz="1800" b="0" strike="noStrike" spc="-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Plan for Teams Implemented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 Turner with All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March</a:t>
                      </a:r>
                      <a:r>
                        <a:rPr lang="en-US" sz="1800" b="0" strike="noStrike" spc="-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2018</a:t>
                      </a:r>
                      <a:endParaRPr lang="en-US" sz="1800" b="0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66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latin typeface="Arial"/>
                        </a:rPr>
                        <a:t>Communications to ADC, Staff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r>
                        <a:rPr lang="en-US" sz="1800" b="0" strike="noStrike" spc="-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Turner, Team Leads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March</a:t>
                      </a:r>
                      <a:r>
                        <a:rPr lang="en-US" sz="1800" b="0" strike="noStrike" spc="-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2018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137" y="438912"/>
            <a:ext cx="10515240" cy="1332634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Ongoing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Evaluation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1408874" y="1252025"/>
            <a:ext cx="10565183" cy="513470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Team functioning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assigning leads,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establishing membership,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defining roles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ooperative leadership in setting charge and priorities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Providing team members opportunities for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Coordinating and moving forward on strategic actions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8137" y="739634"/>
            <a:ext cx="5880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As beta projects, work of groups will be assessed in terms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of: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05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 Light"/>
              </a:rPr>
              <a:t>Outstanding Challenges </a:t>
            </a:r>
            <a:r>
              <a:rPr lang="en-US" sz="4400" b="0" strike="noStrike" spc="-1" dirty="0">
                <a:solidFill>
                  <a:srgbClr val="000000"/>
                </a:solidFill>
                <a:latin typeface="Calibri Light"/>
              </a:rPr>
              <a:t>and Questions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Insuring that process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allows for all interested staff to be engaged in strategic action work 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Calibri"/>
              </a:rPr>
              <a:t>Coordination of goal-setting and projects across organization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Calibri"/>
              </a:rPr>
              <a:t>M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echanism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for robust communication between SST team leaders and the administrative unit heads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Calibri"/>
              </a:rPr>
              <a:t>Resource allocation (technology, budget, technical expertise)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Decision making and authority – where does it reside?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44" y="589965"/>
            <a:ext cx="10515240" cy="132516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Operating principles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838080" y="1582615"/>
            <a:ext cx="10515240" cy="4621237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Self-directed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Charged to think holistically about the Libraries and its future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Works as a group, not as individuals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Organizationally, flat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In continuous beta</a:t>
            </a:r>
          </a:p>
          <a:p>
            <a:pPr marL="0" indent="0">
              <a:buNone/>
            </a:pP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0951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latin typeface="Calibri Light"/>
              </a:rPr>
              <a:t>Objectives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838080" y="1409924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32000" indent="-3240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Focus and consolidate efforts of cross-functional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groups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to articulate, in a more direct and transparent way, our work towards strategic objectives as set forth in the </a:t>
            </a:r>
            <a:r>
              <a:rPr lang="en-US" sz="2800" b="0" i="1" strike="noStrike" spc="-1" dirty="0">
                <a:solidFill>
                  <a:srgbClr val="000000"/>
                </a:solidFill>
                <a:latin typeface="Calibri"/>
              </a:rPr>
              <a:t>Library/Press Strategic Actions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 for Temple University Libraries (July 2017).</a:t>
            </a:r>
          </a:p>
          <a:p>
            <a:pPr marL="432000" indent="-3240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Help to coordinate work of projects and working groups within “spheres” of strategic action and provide direction to those groups in articulating goals, objectives and assessment of success. </a:t>
            </a:r>
          </a:p>
          <a:p>
            <a:pPr marL="432000" indent="-32400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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Provide more lateral, less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hierarchical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organizational structure for </a:t>
            </a:r>
            <a:r>
              <a:rPr lang="en-US" sz="2800" spc="-1" dirty="0" smtClean="0">
                <a:solidFill>
                  <a:srgbClr val="000000"/>
                </a:solidFill>
                <a:latin typeface="Calibri"/>
              </a:rPr>
              <a:t>staff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to share responsibility in work towards share goal.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766" y="148939"/>
            <a:ext cx="8628677" cy="1325160"/>
          </a:xfrm>
        </p:spPr>
        <p:txBody>
          <a:bodyPr/>
          <a:lstStyle/>
          <a:p>
            <a:r>
              <a:rPr lang="en-US" dirty="0" smtClean="0"/>
              <a:t>Related Strategic Contexts</a:t>
            </a:r>
            <a:endParaRPr lang="en-US" dirty="0"/>
          </a:p>
        </p:txBody>
      </p:sp>
      <p:sp>
        <p:nvSpPr>
          <p:cNvPr id="9" name="CustomShape 13"/>
          <p:cNvSpPr/>
          <p:nvPr/>
        </p:nvSpPr>
        <p:spPr>
          <a:xfrm>
            <a:off x="6024761" y="1630677"/>
            <a:ext cx="22968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chemeClr val="bg1"/>
                </a:solidFill>
                <a:latin typeface="Calibri"/>
              </a:rPr>
              <a:t>Staff </a:t>
            </a:r>
            <a:r>
              <a:rPr lang="en-US" spc="-1" dirty="0" smtClean="0">
                <a:solidFill>
                  <a:schemeClr val="bg1"/>
                </a:solidFill>
                <a:latin typeface="Calibri"/>
              </a:rPr>
              <a:t>Learning</a:t>
            </a:r>
            <a:r>
              <a:rPr lang="en-US" sz="1800" b="0" strike="noStrike" spc="-1" dirty="0" smtClean="0">
                <a:solidFill>
                  <a:schemeClr val="bg1"/>
                </a:solidFill>
                <a:latin typeface="Calibri"/>
              </a:rPr>
              <a:t> </a:t>
            </a:r>
            <a:r>
              <a:rPr lang="en-US" sz="1800" b="0" strike="noStrike" spc="-1" dirty="0">
                <a:solidFill>
                  <a:schemeClr val="bg1"/>
                </a:solidFill>
                <a:latin typeface="Calibri"/>
              </a:rPr>
              <a:t>&amp; Development</a:t>
            </a:r>
            <a:endParaRPr lang="en-US" sz="18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79045" y="5177204"/>
            <a:ext cx="2927359" cy="67924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79045" y="5019375"/>
            <a:ext cx="2874459" cy="24182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14" name="CustomShape 17"/>
          <p:cNvSpPr/>
          <p:nvPr/>
        </p:nvSpPr>
        <p:spPr>
          <a:xfrm>
            <a:off x="8575307" y="1063319"/>
            <a:ext cx="22968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chemeClr val="bg1"/>
                </a:solidFill>
                <a:latin typeface="Calibri"/>
              </a:rPr>
              <a:t>Technology </a:t>
            </a:r>
            <a:endParaRPr lang="en-US" sz="18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chemeClr val="bg1"/>
                </a:solidFill>
                <a:latin typeface="Calibri"/>
              </a:rPr>
              <a:t>Projects</a:t>
            </a:r>
            <a:endParaRPr lang="en-US" sz="18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6" name="CustomShape 17"/>
          <p:cNvSpPr/>
          <p:nvPr/>
        </p:nvSpPr>
        <p:spPr>
          <a:xfrm>
            <a:off x="120534" y="4475118"/>
            <a:ext cx="2960753" cy="3200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US" sz="1000" b="0" strike="noStrike" spc="-1" dirty="0">
              <a:solidFill>
                <a:schemeClr val="tx2"/>
              </a:solidFill>
            </a:endParaRPr>
          </a:p>
        </p:txBody>
      </p:sp>
      <p:sp>
        <p:nvSpPr>
          <p:cNvPr id="17" name="CustomShape 16"/>
          <p:cNvSpPr/>
          <p:nvPr/>
        </p:nvSpPr>
        <p:spPr>
          <a:xfrm>
            <a:off x="10117885" y="2993887"/>
            <a:ext cx="1696327" cy="12215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 smtClean="0">
                <a:solidFill>
                  <a:schemeClr val="bg1"/>
                </a:solidFill>
                <a:latin typeface="Calibri"/>
              </a:rPr>
              <a:t>Collaborations, Grants &amp; External Projects</a:t>
            </a:r>
            <a:endParaRPr lang="en-US" sz="18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8" name="CustomShape 17"/>
          <p:cNvSpPr/>
          <p:nvPr/>
        </p:nvSpPr>
        <p:spPr>
          <a:xfrm>
            <a:off x="98826" y="2719768"/>
            <a:ext cx="3114159" cy="5425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US" sz="1000" b="0" strike="noStrike" spc="-1" dirty="0">
              <a:solidFill>
                <a:schemeClr val="tx2"/>
              </a:solidFill>
            </a:endParaRPr>
          </a:p>
        </p:txBody>
      </p:sp>
      <p:sp>
        <p:nvSpPr>
          <p:cNvPr id="19" name="CustomShape 15"/>
          <p:cNvSpPr/>
          <p:nvPr/>
        </p:nvSpPr>
        <p:spPr>
          <a:xfrm>
            <a:off x="8676637" y="5221190"/>
            <a:ext cx="1853612" cy="7649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chemeClr val="bg1"/>
                </a:solidFill>
                <a:latin typeface="Calibri"/>
              </a:rPr>
              <a:t>Outreach </a:t>
            </a:r>
            <a:r>
              <a:rPr lang="en-US" sz="1800" b="0" strike="noStrike" spc="-1" dirty="0" smtClean="0">
                <a:solidFill>
                  <a:schemeClr val="bg1"/>
                </a:solidFill>
                <a:latin typeface="Calibri"/>
              </a:rPr>
              <a:t>to Campus &amp; Community</a:t>
            </a:r>
            <a:endParaRPr lang="en-US" sz="18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5857" y="1283327"/>
            <a:ext cx="11052511" cy="5355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chemeClr val="tx2"/>
                </a:solidFill>
              </a:rPr>
              <a:t>Designing and building a dramatically new library environment to serve as a catalyst for the academic enterprise at </a:t>
            </a:r>
            <a:r>
              <a:rPr lang="en-US" spc="-1" dirty="0" smtClean="0">
                <a:solidFill>
                  <a:schemeClr val="tx2"/>
                </a:solidFill>
              </a:rPr>
              <a:t>Temple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Serving </a:t>
            </a:r>
            <a:r>
              <a:rPr lang="en-US" dirty="0">
                <a:solidFill>
                  <a:schemeClr val="tx2"/>
                </a:solidFill>
              </a:rPr>
              <a:t>as a repository of record for archival, rare, and unique materials and providing broad access to those </a:t>
            </a:r>
            <a:r>
              <a:rPr lang="en-US" dirty="0" smtClean="0">
                <a:solidFill>
                  <a:schemeClr val="tx2"/>
                </a:solidFill>
              </a:rPr>
              <a:t>collections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Building </a:t>
            </a:r>
            <a:r>
              <a:rPr lang="en-US" dirty="0">
                <a:solidFill>
                  <a:schemeClr val="tx2"/>
                </a:solidFill>
              </a:rPr>
              <a:t>a world class staff for leadership in the research library </a:t>
            </a:r>
            <a:r>
              <a:rPr lang="en-US" dirty="0" smtClean="0">
                <a:solidFill>
                  <a:schemeClr val="tx2"/>
                </a:solidFill>
              </a:rPr>
              <a:t>enterprise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pc="-1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pc="-1" dirty="0" smtClean="0">
                <a:solidFill>
                  <a:schemeClr val="tx2"/>
                </a:solidFill>
              </a:rPr>
              <a:t>Enriching </a:t>
            </a:r>
            <a:r>
              <a:rPr lang="en-US" spc="-1" dirty="0">
                <a:solidFill>
                  <a:schemeClr val="tx2"/>
                </a:solidFill>
              </a:rPr>
              <a:t>the environment for learning and student </a:t>
            </a:r>
            <a:r>
              <a:rPr lang="en-US" spc="-1" dirty="0" smtClean="0">
                <a:solidFill>
                  <a:schemeClr val="tx2"/>
                </a:solidFill>
              </a:rPr>
              <a:t>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Serving </a:t>
            </a:r>
            <a:r>
              <a:rPr lang="en-US" dirty="0">
                <a:solidFill>
                  <a:schemeClr val="tx2"/>
                </a:solidFill>
              </a:rPr>
              <a:t>as a center for intellectual and cultural </a:t>
            </a:r>
            <a:r>
              <a:rPr lang="en-US" dirty="0" smtClean="0">
                <a:solidFill>
                  <a:schemeClr val="tx2"/>
                </a:solidFill>
              </a:rPr>
              <a:t>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Developing programs, services, and resource to enhance intellectual property, scholarly infrastructure, new modes of research and clinical care services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spc="-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</a:pPr>
            <a:endParaRPr lang="en-US" spc="-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6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062" y="4762"/>
            <a:ext cx="10429875" cy="6848475"/>
          </a:xfrm>
          <a:prstGeom prst="rect">
            <a:avLst/>
          </a:prstGeom>
        </p:spPr>
      </p:pic>
      <p:sp>
        <p:nvSpPr>
          <p:cNvPr id="3" name="CustomShape 10"/>
          <p:cNvSpPr/>
          <p:nvPr/>
        </p:nvSpPr>
        <p:spPr>
          <a:xfrm>
            <a:off x="233136" y="216018"/>
            <a:ext cx="2870719" cy="7815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0" strike="noStrike" spc="-1" dirty="0">
                <a:solidFill>
                  <a:srgbClr val="000000"/>
                </a:solidFill>
                <a:latin typeface="Calibri"/>
              </a:rPr>
              <a:t>SCHOLARLY COMMUNICATION </a:t>
            </a:r>
            <a:endParaRPr lang="en-US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b="0" strike="noStrike" spc="-1" dirty="0">
                <a:solidFill>
                  <a:srgbClr val="000000"/>
                </a:solidFill>
                <a:latin typeface="Calibri"/>
              </a:rPr>
              <a:t>STRATEGIC </a:t>
            </a:r>
            <a:r>
              <a:rPr lang="en-US" sz="1600" b="0" strike="noStrike" spc="-1" dirty="0" smtClean="0">
                <a:solidFill>
                  <a:srgbClr val="000000"/>
                </a:solidFill>
                <a:latin typeface="Calibri"/>
              </a:rPr>
              <a:t>SPHERE: Version 2</a:t>
            </a:r>
            <a:endParaRPr lang="en-US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6305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1379764" y="1731446"/>
            <a:ext cx="1971360" cy="16876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CustomShape 3"/>
          <p:cNvSpPr/>
          <p:nvPr/>
        </p:nvSpPr>
        <p:spPr>
          <a:xfrm>
            <a:off x="5240150" y="4760280"/>
            <a:ext cx="2176284" cy="199836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2" name="CustomShape 4"/>
          <p:cNvSpPr/>
          <p:nvPr/>
        </p:nvSpPr>
        <p:spPr>
          <a:xfrm>
            <a:off x="8276040" y="3450960"/>
            <a:ext cx="1964520" cy="18259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CustomShape 5"/>
          <p:cNvSpPr/>
          <p:nvPr/>
        </p:nvSpPr>
        <p:spPr>
          <a:xfrm>
            <a:off x="8487360" y="993600"/>
            <a:ext cx="1941480" cy="18478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CustomShape 6"/>
          <p:cNvSpPr/>
          <p:nvPr/>
        </p:nvSpPr>
        <p:spPr>
          <a:xfrm>
            <a:off x="1446972" y="4505692"/>
            <a:ext cx="1891800" cy="164160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CustomShape 7"/>
          <p:cNvSpPr/>
          <p:nvPr/>
        </p:nvSpPr>
        <p:spPr>
          <a:xfrm>
            <a:off x="4684320" y="1263600"/>
            <a:ext cx="2832120" cy="247356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CustomShape 8"/>
          <p:cNvSpPr/>
          <p:nvPr/>
        </p:nvSpPr>
        <p:spPr>
          <a:xfrm>
            <a:off x="9222480" y="4957560"/>
            <a:ext cx="2332440" cy="639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NNLM Data Pilot 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Calibri"/>
              </a:rPr>
              <a:t>Project</a:t>
            </a: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</p:txBody>
      </p:sp>
      <p:sp>
        <p:nvSpPr>
          <p:cNvPr id="177" name="CustomShape 9"/>
          <p:cNvSpPr/>
          <p:nvPr/>
        </p:nvSpPr>
        <p:spPr>
          <a:xfrm>
            <a:off x="4914360" y="1855440"/>
            <a:ext cx="2360160" cy="131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Data Management Services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Strategic Steering Team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78" name="CustomShape 10"/>
          <p:cNvSpPr/>
          <p:nvPr/>
        </p:nvSpPr>
        <p:spPr>
          <a:xfrm>
            <a:off x="1634490" y="2832591"/>
            <a:ext cx="1990879" cy="6183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Data Discovery Group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79" name="CustomShape 11"/>
          <p:cNvSpPr/>
          <p:nvPr/>
        </p:nvSpPr>
        <p:spPr>
          <a:xfrm>
            <a:off x="9464040" y="2261160"/>
            <a:ext cx="2367360" cy="3646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Institutional Repository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0" name="CustomShape 12"/>
          <p:cNvSpPr/>
          <p:nvPr/>
        </p:nvSpPr>
        <p:spPr>
          <a:xfrm>
            <a:off x="1945909" y="5619226"/>
            <a:ext cx="2349720" cy="639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GIS Day 2017 Planning Committee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81" name="CustomShape 13"/>
          <p:cNvSpPr/>
          <p:nvPr/>
        </p:nvSpPr>
        <p:spPr>
          <a:xfrm>
            <a:off x="272880" y="554760"/>
            <a:ext cx="7480080" cy="94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RESEARCH DATA SERVICES STRATEGIC </a:t>
            </a:r>
            <a:endParaRPr lang="en-US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ACTION SPHERE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182" name="CustomShape 14"/>
          <p:cNvSpPr/>
          <p:nvPr/>
        </p:nvSpPr>
        <p:spPr>
          <a:xfrm>
            <a:off x="6707700" y="6051600"/>
            <a:ext cx="2349720" cy="639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Data Education (outward facing) Group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3" name="CustomShape 15"/>
          <p:cNvSpPr/>
          <p:nvPr/>
        </p:nvSpPr>
        <p:spPr>
          <a:xfrm>
            <a:off x="1506873" y="4856506"/>
            <a:ext cx="22968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Outreach 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Calibri"/>
              </a:rPr>
              <a:t>to Campus &amp; Community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84" name="CustomShape 16"/>
          <p:cNvSpPr/>
          <p:nvPr/>
        </p:nvSpPr>
        <p:spPr>
          <a:xfrm>
            <a:off x="5483880" y="5130360"/>
            <a:ext cx="14490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Campus 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Calibri"/>
              </a:rPr>
              <a:t>Partnerships &amp; Research Support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85" name="CustomShape 17"/>
          <p:cNvSpPr/>
          <p:nvPr/>
        </p:nvSpPr>
        <p:spPr>
          <a:xfrm>
            <a:off x="8483400" y="3902400"/>
            <a:ext cx="22968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Collaborations, </a:t>
            </a:r>
            <a:endParaRPr lang="en-US" sz="18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 smtClean="0">
                <a:solidFill>
                  <a:srgbClr val="000000"/>
                </a:solidFill>
                <a:latin typeface="Calibri"/>
              </a:rPr>
              <a:t>Grants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, External Projects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86" name="CustomShape 18"/>
          <p:cNvSpPr/>
          <p:nvPr/>
        </p:nvSpPr>
        <p:spPr>
          <a:xfrm>
            <a:off x="8683415" y="1446030"/>
            <a:ext cx="22968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Technology 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Projects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87" name="CustomShape 19"/>
          <p:cNvSpPr/>
          <p:nvPr/>
        </p:nvSpPr>
        <p:spPr>
          <a:xfrm rot="1062600">
            <a:off x="3769200" y="2752920"/>
            <a:ext cx="870480" cy="3448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CustomShape 20"/>
          <p:cNvSpPr/>
          <p:nvPr/>
        </p:nvSpPr>
        <p:spPr>
          <a:xfrm rot="11973600">
            <a:off x="3786480" y="2376360"/>
            <a:ext cx="870480" cy="3448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CustomShape 21"/>
          <p:cNvSpPr/>
          <p:nvPr/>
        </p:nvSpPr>
        <p:spPr>
          <a:xfrm rot="8610000">
            <a:off x="3710520" y="3932640"/>
            <a:ext cx="1102680" cy="3448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CustomShape 22"/>
          <p:cNvSpPr/>
          <p:nvPr/>
        </p:nvSpPr>
        <p:spPr>
          <a:xfrm rot="19983000">
            <a:off x="7637760" y="2440080"/>
            <a:ext cx="870480" cy="3448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CustomShape 23"/>
          <p:cNvSpPr/>
          <p:nvPr/>
        </p:nvSpPr>
        <p:spPr>
          <a:xfrm rot="9183000">
            <a:off x="7447320" y="2167920"/>
            <a:ext cx="870480" cy="3448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CustomShape 24"/>
          <p:cNvSpPr/>
          <p:nvPr/>
        </p:nvSpPr>
        <p:spPr>
          <a:xfrm rot="2180400">
            <a:off x="7377840" y="3464640"/>
            <a:ext cx="969120" cy="3448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CustomShape 25"/>
          <p:cNvSpPr/>
          <p:nvPr/>
        </p:nvSpPr>
        <p:spPr>
          <a:xfrm rot="13081800">
            <a:off x="7596720" y="3142440"/>
            <a:ext cx="870480" cy="350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4" name="CustomShape 26"/>
          <p:cNvSpPr/>
          <p:nvPr/>
        </p:nvSpPr>
        <p:spPr>
          <a:xfrm rot="19381800">
            <a:off x="4032000" y="4131000"/>
            <a:ext cx="1050120" cy="3448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CustomShape 27"/>
          <p:cNvSpPr/>
          <p:nvPr/>
        </p:nvSpPr>
        <p:spPr>
          <a:xfrm rot="16200000">
            <a:off x="5850720" y="4039920"/>
            <a:ext cx="948960" cy="3448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CustomShape 28"/>
          <p:cNvSpPr/>
          <p:nvPr/>
        </p:nvSpPr>
        <p:spPr>
          <a:xfrm rot="5400000">
            <a:off x="5564160" y="4087800"/>
            <a:ext cx="870480" cy="3448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>
              <a:lumMod val="5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" name="CustomShape 13"/>
          <p:cNvSpPr/>
          <p:nvPr/>
        </p:nvSpPr>
        <p:spPr>
          <a:xfrm>
            <a:off x="1539784" y="2077028"/>
            <a:ext cx="22968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Staff </a:t>
            </a:r>
            <a:r>
              <a:rPr lang="en-US" spc="-1" dirty="0" smtClean="0">
                <a:solidFill>
                  <a:srgbClr val="000000"/>
                </a:solidFill>
                <a:latin typeface="Calibri"/>
              </a:rPr>
              <a:t>Learning</a:t>
            </a:r>
            <a:r>
              <a:rPr lang="en-US" sz="18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&amp; Development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58300" y="5701694"/>
            <a:ext cx="229662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Civic Data Project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5"/>
          <p:cNvSpPr/>
          <p:nvPr/>
        </p:nvSpPr>
        <p:spPr>
          <a:xfrm>
            <a:off x="311040" y="1373040"/>
            <a:ext cx="4561782" cy="46791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CustomShape 6"/>
          <p:cNvSpPr/>
          <p:nvPr/>
        </p:nvSpPr>
        <p:spPr>
          <a:xfrm>
            <a:off x="930385" y="2507394"/>
            <a:ext cx="2360160" cy="913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Outreach &amp; Communications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Strategic Steering Team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22" name="CustomShape 8"/>
          <p:cNvSpPr/>
          <p:nvPr/>
        </p:nvSpPr>
        <p:spPr>
          <a:xfrm>
            <a:off x="311040" y="414720"/>
            <a:ext cx="748008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OUTREACH &amp; COMMUNICATIONS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SPHERE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21" name="CustomShape 4"/>
          <p:cNvSpPr/>
          <p:nvPr/>
        </p:nvSpPr>
        <p:spPr>
          <a:xfrm>
            <a:off x="3246628" y="4784964"/>
            <a:ext cx="1931040" cy="153936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13"/>
          <p:cNvSpPr/>
          <p:nvPr/>
        </p:nvSpPr>
        <p:spPr>
          <a:xfrm>
            <a:off x="3697426" y="5223960"/>
            <a:ext cx="1824342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 smtClean="0">
                <a:solidFill>
                  <a:srgbClr val="000000"/>
                </a:solidFill>
                <a:latin typeface="Calibri"/>
              </a:rPr>
              <a:t>Internal Communications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0" name="CustomShape 4"/>
          <p:cNvSpPr/>
          <p:nvPr/>
        </p:nvSpPr>
        <p:spPr>
          <a:xfrm>
            <a:off x="4239674" y="2830004"/>
            <a:ext cx="1931040" cy="153936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CustomShape 4"/>
          <p:cNvSpPr/>
          <p:nvPr/>
        </p:nvSpPr>
        <p:spPr>
          <a:xfrm>
            <a:off x="3590728" y="1165162"/>
            <a:ext cx="1931040" cy="153936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CustomShape 9"/>
          <p:cNvSpPr/>
          <p:nvPr/>
        </p:nvSpPr>
        <p:spPr>
          <a:xfrm>
            <a:off x="3883657" y="1393284"/>
            <a:ext cx="14518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 smtClean="0">
                <a:solidFill>
                  <a:srgbClr val="000000"/>
                </a:solidFill>
                <a:latin typeface="Calibri"/>
              </a:rPr>
              <a:t>Programming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78862" y="1796136"/>
            <a:ext cx="19879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Membership: </a:t>
            </a:r>
            <a:r>
              <a:rPr lang="en-US" sz="1100" dirty="0" smtClean="0"/>
              <a:t>Includes</a:t>
            </a:r>
            <a:r>
              <a:rPr lang="en-US" sz="1100" b="1" dirty="0" smtClean="0"/>
              <a:t> </a:t>
            </a:r>
            <a:r>
              <a:rPr lang="en-US" sz="1100" dirty="0" smtClean="0"/>
              <a:t>Representatives from SCRC, </a:t>
            </a:r>
            <a:r>
              <a:rPr lang="en-US" sz="1100" dirty="0" err="1" smtClean="0"/>
              <a:t>Blockson</a:t>
            </a:r>
            <a:r>
              <a:rPr lang="en-US" sz="1100" dirty="0" smtClean="0"/>
              <a:t>, Ambler, DSC, HSL</a:t>
            </a:r>
            <a:endParaRPr lang="en-US" sz="1100" dirty="0"/>
          </a:p>
        </p:txBody>
      </p:sp>
      <p:sp>
        <p:nvSpPr>
          <p:cNvPr id="229" name="CustomShape 15"/>
          <p:cNvSpPr/>
          <p:nvPr/>
        </p:nvSpPr>
        <p:spPr>
          <a:xfrm>
            <a:off x="4572673" y="3105743"/>
            <a:ext cx="22968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 smtClean="0">
                <a:solidFill>
                  <a:srgbClr val="000000"/>
                </a:solidFill>
                <a:latin typeface="Calibri"/>
              </a:rPr>
              <a:t>Outreach, Academic Integration &amp; Partnerships</a:t>
            </a:r>
            <a:endParaRPr lang="en-US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26307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10902" y="2143271"/>
            <a:ext cx="4511040" cy="3474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6272" y="3154216"/>
            <a:ext cx="2462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Collections Strategy Steering Team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7526898" y="4087645"/>
            <a:ext cx="3121152" cy="2042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25602" y="4480811"/>
            <a:ext cx="29504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Physical Collections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Continues work on planning for move to new building. Led by Justin Hill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4836" y="777951"/>
            <a:ext cx="28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Collections Strategy Steering Team</a:t>
            </a:r>
          </a:p>
          <a:p>
            <a:r>
              <a:rPr lang="en-US" dirty="0"/>
              <a:t>Collections Strategy</a:t>
            </a:r>
          </a:p>
          <a:p>
            <a:r>
              <a:rPr lang="en-US" dirty="0"/>
              <a:t>Team Lead, Brian </a:t>
            </a:r>
            <a:r>
              <a:rPr lang="en-US" dirty="0" err="1"/>
              <a:t>Schoolar</a:t>
            </a:r>
            <a:endParaRPr lang="en-US" dirty="0"/>
          </a:p>
          <a:p>
            <a:r>
              <a:rPr lang="en-US" dirty="0" smtClean="0"/>
              <a:t>Members: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Barbara </a:t>
            </a:r>
            <a:r>
              <a:rPr lang="en-US" dirty="0" err="1" smtClean="0"/>
              <a:t>Kuchan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Olivia Costello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Karen Kohn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Holly </a:t>
            </a:r>
            <a:r>
              <a:rPr lang="en-US" dirty="0" err="1" smtClean="0"/>
              <a:t>Tomren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Justin Hill,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Margery Sly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Brian Boling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461366" y="1220988"/>
            <a:ext cx="3121152" cy="2042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425558" y="315692"/>
            <a:ext cx="3121152" cy="20421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46286" y="1918902"/>
            <a:ext cx="1388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be determined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1917" y="777951"/>
            <a:ext cx="1388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be determined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7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spc="-1" dirty="0" smtClean="0">
                <a:solidFill>
                  <a:srgbClr val="000000"/>
                </a:solidFill>
                <a:latin typeface="Calibri Light"/>
              </a:rPr>
              <a:t>Current </a:t>
            </a:r>
            <a:r>
              <a:rPr lang="en-US" sz="4400" b="0" strike="noStrike" spc="-1" dirty="0" smtClean="0">
                <a:solidFill>
                  <a:srgbClr val="000000"/>
                </a:solidFill>
                <a:latin typeface="Calibri Light"/>
              </a:rPr>
              <a:t>Teams </a:t>
            </a:r>
            <a:r>
              <a:rPr lang="en-US" sz="4400" b="0" strike="noStrike" spc="-1" dirty="0">
                <a:solidFill>
                  <a:srgbClr val="000000"/>
                </a:solidFill>
                <a:latin typeface="Calibri Light"/>
              </a:rPr>
              <a:t>and </a:t>
            </a:r>
            <a:r>
              <a:rPr lang="en-US" sz="4400" b="0" strike="noStrike" spc="-1" dirty="0" smtClean="0">
                <a:solidFill>
                  <a:srgbClr val="000000"/>
                </a:solidFill>
                <a:latin typeface="Calibri Light"/>
              </a:rPr>
              <a:t>Membership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189489"/>
              </p:ext>
            </p:extLst>
          </p:nvPr>
        </p:nvGraphicFramePr>
        <p:xfrm>
          <a:off x="1380836" y="1690200"/>
          <a:ext cx="8954655" cy="4586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4885">
                  <a:extLst>
                    <a:ext uri="{9D8B030D-6E8A-4147-A177-3AD203B41FA5}">
                      <a16:colId xmlns:a16="http://schemas.microsoft.com/office/drawing/2014/main" val="732841615"/>
                    </a:ext>
                  </a:extLst>
                </a:gridCol>
                <a:gridCol w="2984885">
                  <a:extLst>
                    <a:ext uri="{9D8B030D-6E8A-4147-A177-3AD203B41FA5}">
                      <a16:colId xmlns:a16="http://schemas.microsoft.com/office/drawing/2014/main" val="1484311734"/>
                    </a:ext>
                  </a:extLst>
                </a:gridCol>
                <a:gridCol w="2984885">
                  <a:extLst>
                    <a:ext uri="{9D8B030D-6E8A-4147-A177-3AD203B41FA5}">
                      <a16:colId xmlns:a16="http://schemas.microsoft.com/office/drawing/2014/main" val="4022562135"/>
                    </a:ext>
                  </a:extLst>
                </a:gridCol>
              </a:tblGrid>
              <a:tr h="1031415">
                <a:tc>
                  <a:txBody>
                    <a:bodyPr/>
                    <a:lstStyle/>
                    <a:p>
                      <a:r>
                        <a:rPr lang="en-US" dirty="0" smtClean="0"/>
                        <a:t>Established October 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Established</a:t>
                      </a:r>
                      <a:r>
                        <a:rPr lang="en-US" baseline="0" dirty="0" smtClean="0"/>
                        <a:t> January 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Future Team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532363"/>
                  </a:ext>
                </a:extLst>
              </a:tr>
              <a:tr h="1961495">
                <a:tc>
                  <a:txBody>
                    <a:bodyPr/>
                    <a:lstStyle/>
                    <a:p>
                      <a:r>
                        <a:rPr lang="en-US" dirty="0" smtClean="0"/>
                        <a:t>Scholarly Communication</a:t>
                      </a:r>
                    </a:p>
                    <a:p>
                      <a:r>
                        <a:rPr lang="en-US" dirty="0" smtClean="0"/>
                        <a:t>Team Lead, Annie Johnson</a:t>
                      </a:r>
                    </a:p>
                    <a:p>
                      <a:r>
                        <a:rPr lang="en-US" dirty="0" smtClean="0"/>
                        <a:t>Members: Stephanie</a:t>
                      </a:r>
                      <a:r>
                        <a:rPr lang="en-US" baseline="0" dirty="0" smtClean="0"/>
                        <a:t> Roth, Rachel Appel,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Outreach &amp; Communication</a:t>
                      </a:r>
                    </a:p>
                    <a:p>
                      <a:r>
                        <a:rPr lang="en-US" dirty="0" smtClean="0"/>
                        <a:t>Members: John</a:t>
                      </a:r>
                      <a:r>
                        <a:rPr lang="en-US" baseline="0" dirty="0" smtClean="0"/>
                        <a:t> Pyle,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dirty="0" smtClean="0"/>
                        <a:t>Student Success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73519"/>
                  </a:ext>
                </a:extLst>
              </a:tr>
              <a:tr h="1593715"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</a:t>
                      </a:r>
                      <a:r>
                        <a:rPr lang="en-US" baseline="0" dirty="0" smtClean="0"/>
                        <a:t> Data Services</a:t>
                      </a:r>
                    </a:p>
                    <a:p>
                      <a:r>
                        <a:rPr lang="en-US" baseline="0" dirty="0" smtClean="0"/>
                        <a:t>Team Lead, Gretchen </a:t>
                      </a:r>
                      <a:r>
                        <a:rPr lang="en-US" baseline="0" dirty="0" err="1" smtClean="0"/>
                        <a:t>Sneff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Members: Matt Shoemaker, Jenny Pierce,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Collections Strategy</a:t>
                      </a:r>
                    </a:p>
                    <a:p>
                      <a:r>
                        <a:rPr lang="en-US" dirty="0" smtClean="0"/>
                        <a:t>Team Lead, Brian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Schoolar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Member: Karen Kohn, Holly </a:t>
                      </a:r>
                      <a:r>
                        <a:rPr lang="en-US" baseline="0" dirty="0" err="1" smtClean="0"/>
                        <a:t>Tomren</a:t>
                      </a:r>
                      <a:r>
                        <a:rPr lang="en-US" baseline="0" dirty="0" smtClean="0"/>
                        <a:t>, Justin Hill, Margery Sly, Brian Boling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75502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 Light"/>
              </a:rPr>
              <a:t>Benefits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Within a Sphere of Strategic Action, structure provides for more participation (and leadership) at multiple levels (steering team, project </a:t>
            </a:r>
            <a:r>
              <a:rPr lang="en-US" sz="2800" spc="-1" dirty="0" smtClean="0">
                <a:solidFill>
                  <a:srgbClr val="000000"/>
                </a:solidFill>
                <a:latin typeface="Calibri"/>
              </a:rPr>
              <a:t>group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members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)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Steering Teams have core responsibility for oversight and coordination of activities and projects in their area of strategic action.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Steering Teams provide a mechanism for pulling different team efforts together while retaining autonomy of current team work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Steering Teams help to insure that goals, objectives and assessment is taking place across the organization. 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11835</TotalTime>
  <Words>843</Words>
  <Application>Microsoft Office PowerPoint</Application>
  <PresentationFormat>Widescreen</PresentationFormat>
  <Paragraphs>164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1_Office Theme</vt:lpstr>
      <vt:lpstr>PowerPoint Presentation</vt:lpstr>
      <vt:lpstr>PowerPoint Presentation</vt:lpstr>
      <vt:lpstr>Related Strategic Contexts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Team Development Process</vt:lpstr>
      <vt:lpstr>PowerPoint Presentation</vt:lpstr>
      <vt:lpstr>Ongoing Evaluation  </vt:lpstr>
      <vt:lpstr>PowerPoint Presentation</vt:lpstr>
      <vt:lpstr>Operating principles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Bringing the Shadow Structures to Light</dc:title>
  <dc:subject/>
  <dc:creator>Nancy B. Turner</dc:creator>
  <dc:description/>
  <cp:lastModifiedBy>Nancy B. Turner</cp:lastModifiedBy>
  <cp:revision>93</cp:revision>
  <cp:lastPrinted>2017-10-27T20:33:31Z</cp:lastPrinted>
  <dcterms:created xsi:type="dcterms:W3CDTF">2017-10-11T12:50:26Z</dcterms:created>
  <dcterms:modified xsi:type="dcterms:W3CDTF">2018-03-07T20:45:04Z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Temple University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14</vt:i4>
  </property>
  <property fmtid="{D5CDD505-2E9C-101B-9397-08002B2CF9AE}" pid="9" name="PresentationFormat">
    <vt:lpwstr>Widescreen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17</vt:i4>
  </property>
</Properties>
</file>