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72" r:id="rId11"/>
    <p:sldId id="262" r:id="rId12"/>
    <p:sldId id="278" r:id="rId13"/>
    <p:sldId id="263" r:id="rId14"/>
    <p:sldId id="274" r:id="rId15"/>
    <p:sldId id="275" r:id="rId16"/>
    <p:sldId id="266" r:id="rId17"/>
    <p:sldId id="267" r:id="rId18"/>
    <p:sldId id="268" r:id="rId19"/>
    <p:sldId id="269" r:id="rId20"/>
    <p:sldId id="273" r:id="rId21"/>
    <p:sldId id="270" r:id="rId22"/>
    <p:sldId id="271" r:id="rId23"/>
    <p:sldId id="276" r:id="rId24"/>
    <p:sldId id="277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30EB7-4E07-426E-8B44-E603C6FA913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D20F-0F3A-4CE7-B2AA-CBE874EA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2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CA0C5C1-541D-44AD-BCBB-C5B90DA634B9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7E22944-F30D-4D7C-BF06-BB68B3C118F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B38D0E4-BF3A-48BD-A84A-5BCC052BD81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4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F2B072C-076B-4873-A0E0-01D3ED75677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CFDFFC-A77B-4C26-9E42-0F877A18A6D1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EE2BE5E-AE12-434B-A537-E3C4B0F8E35F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01B9D95-CFB6-4EF8-9669-58337086A2E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1FC6DF0-7AA8-4847-93A4-C06DE21BB4D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latin typeface="Arial"/>
              </a:rPr>
              <a:t>The beta steering teams evolve from current working groups (Open Temple and Data Services Implementation Team) – both of these groups have informal charges. The steering teams evolve from these, so their charge, their work will continue, with relationship to strategic actions, perhaps, more clearly articulated. </a:t>
            </a:r>
          </a:p>
        </p:txBody>
      </p:sp>
      <p:sp>
        <p:nvSpPr>
          <p:cNvPr id="250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A810D85-9D78-43AB-9F1D-9F66A3DF18D1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FEBAD97-6B1A-4436-8528-99A57E26684F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  <a:p>
            <a:endParaRPr lang="en-US" sz="2000" b="0" strike="noStrike" spc="-1">
              <a:latin typeface="Arial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A649C2D-D6B4-44F7-ACF7-E1394FF459E5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CA0C5C1-541D-44AD-BCBB-C5B90DA634B9}" type="slidenum">
              <a:rPr lang="en-US" sz="1400" b="0" strike="noStrike" spc="-1" smtClean="0">
                <a:latin typeface="Times New Roman"/>
              </a:rPr>
              <a:t>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656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  <a:p>
            <a:endParaRPr lang="en-US" sz="2000" b="0" strike="noStrike" spc="-1"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6CF82DB-85DC-4E79-AB86-3B94DCB59EC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body"/>
          </p:nvPr>
        </p:nvSpPr>
        <p:spPr>
          <a:xfrm>
            <a:off x="717232" y="4548282"/>
            <a:ext cx="5731232" cy="3721488"/>
          </a:xfrm>
          <a:prstGeom prst="rect">
            <a:avLst/>
          </a:prstGeom>
        </p:spPr>
        <p:txBody>
          <a:bodyPr/>
          <a:lstStyle/>
          <a:p>
            <a:endParaRPr lang="en-US" sz="2000" spc="-1"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4058672" y="8976882"/>
            <a:ext cx="3105552" cy="473970"/>
          </a:xfrm>
          <a:prstGeom prst="rect">
            <a:avLst/>
          </a:prstGeom>
          <a:noFill/>
          <a:ln>
            <a:noFill/>
          </a:ln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C3446CF1-FF91-49CD-A34A-D87ECA4C3B25}" type="slidenum">
              <a:rPr lang="en-US" sz="1200" spc="-1">
                <a:solidFill>
                  <a:srgbClr val="000000"/>
                </a:solidFill>
              </a:rPr>
              <a:t>11</a:t>
            </a:fld>
            <a:endParaRPr lang="en-US" sz="12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88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57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334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3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018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32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1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18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1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73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A0DD25B-A296-4EBD-A0DB-69BBE420D1EE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2/28/2018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78D0800-A8C9-4CB9-B0FD-31ADB5DA5E1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 rot="1787400">
            <a:off x="2798640" y="2049840"/>
            <a:ext cx="731484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0" b="0" strike="noStrike" spc="-1">
                <a:solidFill>
                  <a:srgbClr val="E7E6E6"/>
                </a:solidFill>
                <a:latin typeface="Calibri"/>
              </a:rPr>
              <a:t>DRAFT</a:t>
            </a:r>
            <a:endParaRPr lang="en-US" sz="18000" b="0" strike="noStrike" spc="-1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7531400-3DDF-4BA5-8094-10C32AB21321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2/28/2018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CC1BC11-A592-4C1D-BD72-C2688B43E30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E684AE-D2EB-4AB9-9B67-A8415A0AE79C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2/28/2018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22BB7E8-7ABE-410E-AD87-8C0ABD7B1B8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3328-66E7-4DDF-AE79-65EB1DA30A1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2"/>
          <p:cNvSpPr txBox="1"/>
          <p:nvPr/>
        </p:nvSpPr>
        <p:spPr>
          <a:xfrm>
            <a:off x="1327320" y="202680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77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</a:rPr>
              <a:t>Re-framing Cross-Functional Teams to Align with Strategic Actions</a:t>
            </a:r>
            <a:r>
              <a:rPr dirty="0"/>
              <a:t/>
            </a:r>
            <a:br>
              <a:rPr dirty="0"/>
            </a:br>
            <a:endParaRPr lang="en-US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5678" y="4413960"/>
            <a:ext cx="51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Beta Process: November 2017 – January 2018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379764" y="1731446"/>
            <a:ext cx="1971360" cy="16876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3"/>
          <p:cNvSpPr/>
          <p:nvPr/>
        </p:nvSpPr>
        <p:spPr>
          <a:xfrm>
            <a:off x="5240150" y="4760280"/>
            <a:ext cx="2176284" cy="19983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4"/>
          <p:cNvSpPr/>
          <p:nvPr/>
        </p:nvSpPr>
        <p:spPr>
          <a:xfrm>
            <a:off x="8276040" y="3450960"/>
            <a:ext cx="1964520" cy="18259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5"/>
          <p:cNvSpPr/>
          <p:nvPr/>
        </p:nvSpPr>
        <p:spPr>
          <a:xfrm>
            <a:off x="8487360" y="993600"/>
            <a:ext cx="1941480" cy="18478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6"/>
          <p:cNvSpPr/>
          <p:nvPr/>
        </p:nvSpPr>
        <p:spPr>
          <a:xfrm>
            <a:off x="1446972" y="4505692"/>
            <a:ext cx="1891800" cy="164160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7"/>
          <p:cNvSpPr/>
          <p:nvPr/>
        </p:nvSpPr>
        <p:spPr>
          <a:xfrm>
            <a:off x="4684320" y="1263600"/>
            <a:ext cx="2832120" cy="24735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8"/>
          <p:cNvSpPr/>
          <p:nvPr/>
        </p:nvSpPr>
        <p:spPr>
          <a:xfrm>
            <a:off x="9222480" y="4957560"/>
            <a:ext cx="2332440" cy="63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NNLM Data Pilot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Project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177" name="CustomShape 9"/>
          <p:cNvSpPr/>
          <p:nvPr/>
        </p:nvSpPr>
        <p:spPr>
          <a:xfrm>
            <a:off x="4914360" y="1855440"/>
            <a:ext cx="2360160" cy="131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Data Management Services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Strategic Steering Team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78" name="CustomShape 10"/>
          <p:cNvSpPr/>
          <p:nvPr/>
        </p:nvSpPr>
        <p:spPr>
          <a:xfrm>
            <a:off x="1634490" y="2832591"/>
            <a:ext cx="1990879" cy="6183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Data Discovery Group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79" name="CustomShape 11"/>
          <p:cNvSpPr/>
          <p:nvPr/>
        </p:nvSpPr>
        <p:spPr>
          <a:xfrm>
            <a:off x="9464040" y="2261160"/>
            <a:ext cx="2367360" cy="3646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Institutional Repository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0" name="CustomShape 12"/>
          <p:cNvSpPr/>
          <p:nvPr/>
        </p:nvSpPr>
        <p:spPr>
          <a:xfrm>
            <a:off x="1945909" y="5619226"/>
            <a:ext cx="2349720" cy="63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GIS Day 2017 Planning Committee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1" name="CustomShape 13"/>
          <p:cNvSpPr/>
          <p:nvPr/>
        </p:nvSpPr>
        <p:spPr>
          <a:xfrm>
            <a:off x="272880" y="554760"/>
            <a:ext cx="748008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RESEARCH DATA SERVICES STRATEGIC 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ACTION SPHERE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82" name="CustomShape 14"/>
          <p:cNvSpPr/>
          <p:nvPr/>
        </p:nvSpPr>
        <p:spPr>
          <a:xfrm>
            <a:off x="6707700" y="6051600"/>
            <a:ext cx="2349720" cy="63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Data Education (outward facing) Group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15"/>
          <p:cNvSpPr/>
          <p:nvPr/>
        </p:nvSpPr>
        <p:spPr>
          <a:xfrm>
            <a:off x="1506873" y="4856506"/>
            <a:ext cx="2296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Outreach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to Campus &amp; Community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4" name="CustomShape 16"/>
          <p:cNvSpPr/>
          <p:nvPr/>
        </p:nvSpPr>
        <p:spPr>
          <a:xfrm>
            <a:off x="5483880" y="5130360"/>
            <a:ext cx="1449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Campus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Partnerships &amp; Research Support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5" name="CustomShape 17"/>
          <p:cNvSpPr/>
          <p:nvPr/>
        </p:nvSpPr>
        <p:spPr>
          <a:xfrm>
            <a:off x="8483400" y="3902400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Collaborations, </a:t>
            </a:r>
            <a:endParaRPr lang="en-US" sz="1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Grants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, External Projects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6" name="CustomShape 18"/>
          <p:cNvSpPr/>
          <p:nvPr/>
        </p:nvSpPr>
        <p:spPr>
          <a:xfrm>
            <a:off x="8683415" y="1446030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Technology 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Projects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7" name="CustomShape 19"/>
          <p:cNvSpPr/>
          <p:nvPr/>
        </p:nvSpPr>
        <p:spPr>
          <a:xfrm rot="1062600">
            <a:off x="3769200" y="27529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20"/>
          <p:cNvSpPr/>
          <p:nvPr/>
        </p:nvSpPr>
        <p:spPr>
          <a:xfrm rot="11973600">
            <a:off x="3786480" y="237636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21"/>
          <p:cNvSpPr/>
          <p:nvPr/>
        </p:nvSpPr>
        <p:spPr>
          <a:xfrm rot="8610000">
            <a:off x="3710520" y="3932640"/>
            <a:ext cx="11026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22"/>
          <p:cNvSpPr/>
          <p:nvPr/>
        </p:nvSpPr>
        <p:spPr>
          <a:xfrm rot="19983000">
            <a:off x="7637760" y="244008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23"/>
          <p:cNvSpPr/>
          <p:nvPr/>
        </p:nvSpPr>
        <p:spPr>
          <a:xfrm rot="9183000">
            <a:off x="7447320" y="21679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24"/>
          <p:cNvSpPr/>
          <p:nvPr/>
        </p:nvSpPr>
        <p:spPr>
          <a:xfrm rot="2180400">
            <a:off x="7377840" y="3464640"/>
            <a:ext cx="96912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25"/>
          <p:cNvSpPr/>
          <p:nvPr/>
        </p:nvSpPr>
        <p:spPr>
          <a:xfrm rot="13081800">
            <a:off x="7596720" y="3142440"/>
            <a:ext cx="870480" cy="350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26"/>
          <p:cNvSpPr/>
          <p:nvPr/>
        </p:nvSpPr>
        <p:spPr>
          <a:xfrm rot="19381800">
            <a:off x="4032000" y="4131000"/>
            <a:ext cx="105012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27"/>
          <p:cNvSpPr/>
          <p:nvPr/>
        </p:nvSpPr>
        <p:spPr>
          <a:xfrm rot="16200000">
            <a:off x="5850720" y="4039920"/>
            <a:ext cx="94896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28"/>
          <p:cNvSpPr/>
          <p:nvPr/>
        </p:nvSpPr>
        <p:spPr>
          <a:xfrm rot="5400000">
            <a:off x="5564160" y="408780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13"/>
          <p:cNvSpPr/>
          <p:nvPr/>
        </p:nvSpPr>
        <p:spPr>
          <a:xfrm>
            <a:off x="1539784" y="2077028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Staff </a:t>
            </a:r>
            <a:r>
              <a:rPr lang="en-US" spc="-1" dirty="0" smtClean="0">
                <a:solidFill>
                  <a:srgbClr val="000000"/>
                </a:solidFill>
                <a:latin typeface="Calibri"/>
              </a:rPr>
              <a:t>Learning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&amp; Development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58300" y="5701694"/>
            <a:ext cx="229662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Civic Data Project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5"/>
          <p:cNvSpPr/>
          <p:nvPr/>
        </p:nvSpPr>
        <p:spPr>
          <a:xfrm>
            <a:off x="311040" y="1373040"/>
            <a:ext cx="4561782" cy="46791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6"/>
          <p:cNvSpPr/>
          <p:nvPr/>
        </p:nvSpPr>
        <p:spPr>
          <a:xfrm>
            <a:off x="930385" y="2507394"/>
            <a:ext cx="2360160" cy="913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Outreach &amp; Communications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Strategic Steering Team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22" name="CustomShape 8"/>
          <p:cNvSpPr/>
          <p:nvPr/>
        </p:nvSpPr>
        <p:spPr>
          <a:xfrm>
            <a:off x="311040" y="414720"/>
            <a:ext cx="74800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OUTREACH &amp; COMMUNICATIONS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SPHERE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5110" y="668544"/>
            <a:ext cx="28407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other SST structures: </a:t>
            </a:r>
          </a:p>
          <a:p>
            <a:endParaRPr lang="en-US" sz="1200" dirty="0" smtClean="0"/>
          </a:p>
          <a:p>
            <a:r>
              <a:rPr lang="en-US" sz="1200" b="1" dirty="0" smtClean="0"/>
              <a:t>Similarities: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Strategic Steering Team comes to consensus on priorities and activities in the sphere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Satellite areas include broader membership, but include selected members of SST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Sub-teams set their own priorities and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SST members contribute 10-20% of effort to work in sphere. </a:t>
            </a:r>
          </a:p>
          <a:p>
            <a:endParaRPr lang="en-US" sz="1200" dirty="0"/>
          </a:p>
          <a:p>
            <a:r>
              <a:rPr lang="en-US" sz="1200" b="1" dirty="0" smtClean="0"/>
              <a:t>Differences: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Strategic Steering Team members do work within the sub-teams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Sub-teams are led by Outreach/Communications Administrator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Participation level can vary from 10-20% of effort. Flexibility due to different levels of staff and periodicity of activity</a:t>
            </a:r>
          </a:p>
        </p:txBody>
      </p:sp>
      <p:sp>
        <p:nvSpPr>
          <p:cNvPr id="21" name="CustomShape 4"/>
          <p:cNvSpPr/>
          <p:nvPr/>
        </p:nvSpPr>
        <p:spPr>
          <a:xfrm>
            <a:off x="3246628" y="4784964"/>
            <a:ext cx="1931040" cy="15393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13"/>
          <p:cNvSpPr/>
          <p:nvPr/>
        </p:nvSpPr>
        <p:spPr>
          <a:xfrm>
            <a:off x="3697426" y="5223960"/>
            <a:ext cx="1824342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Internal Communications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0" name="CustomShape 4"/>
          <p:cNvSpPr/>
          <p:nvPr/>
        </p:nvSpPr>
        <p:spPr>
          <a:xfrm>
            <a:off x="4239674" y="2830004"/>
            <a:ext cx="1931040" cy="15393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4"/>
          <p:cNvSpPr/>
          <p:nvPr/>
        </p:nvSpPr>
        <p:spPr>
          <a:xfrm>
            <a:off x="3590728" y="1165162"/>
            <a:ext cx="1931040" cy="15393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9"/>
          <p:cNvSpPr/>
          <p:nvPr/>
        </p:nvSpPr>
        <p:spPr>
          <a:xfrm>
            <a:off x="3883657" y="1393284"/>
            <a:ext cx="1451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Programming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8862" y="1796136"/>
            <a:ext cx="19879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Membership: </a:t>
            </a:r>
            <a:r>
              <a:rPr lang="en-US" sz="1100" dirty="0" smtClean="0"/>
              <a:t>Includes</a:t>
            </a:r>
            <a:r>
              <a:rPr lang="en-US" sz="1100" b="1" dirty="0" smtClean="0"/>
              <a:t> </a:t>
            </a:r>
            <a:r>
              <a:rPr lang="en-US" sz="1100" dirty="0" smtClean="0"/>
              <a:t>Representatives from SCRC, </a:t>
            </a:r>
            <a:r>
              <a:rPr lang="en-US" sz="1100" dirty="0" err="1" smtClean="0"/>
              <a:t>Blockson</a:t>
            </a:r>
            <a:r>
              <a:rPr lang="en-US" sz="1100" dirty="0" smtClean="0"/>
              <a:t>, Ambler, DSC, HSL</a:t>
            </a:r>
            <a:endParaRPr lang="en-US" sz="1100" dirty="0"/>
          </a:p>
        </p:txBody>
      </p:sp>
      <p:sp>
        <p:nvSpPr>
          <p:cNvPr id="229" name="CustomShape 15"/>
          <p:cNvSpPr/>
          <p:nvPr/>
        </p:nvSpPr>
        <p:spPr>
          <a:xfrm>
            <a:off x="4572673" y="3105743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Outreach, Academic Integration &amp; Partnerships</a:t>
            </a: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6307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10902" y="2143271"/>
            <a:ext cx="4511040" cy="3474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6272" y="3154216"/>
            <a:ext cx="2462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Collections Strategy Steering Team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26898" y="4087645"/>
            <a:ext cx="3121152" cy="2042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5602" y="4480811"/>
            <a:ext cx="2950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 Collections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Continues work on planning for move to new building. Led by Justin Hill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4836" y="777951"/>
            <a:ext cx="28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Collections Strategy Steering Team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CSST prioritizes and takes steps towards developing a holistic and future-oriented strategy for collections of all types at Temple. In addition to Physical Collections group, satellite groups might focus on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consortial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relationships, electronic resources, open access, special collections, or other issues emerging from internal/external environmental scan.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461366" y="1220988"/>
            <a:ext cx="3121152" cy="2042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25558" y="315692"/>
            <a:ext cx="3121152" cy="2042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Potential Benefits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Within a Sphere of Strategic Action, structure provides for more participation (and leadership) at multiple levels (steering team, project 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group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members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Teams have core responsibility for oversight and coordination of activities and projects in their area of strategic action.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Teams provide a mechanism for pulling different team efforts together while retaining autonomy of current team work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Teams help to insure that goals, objectives and assessment is taking place across the organization.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Transparency	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Confluence serves as space for high level communication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to staff about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Teams, goals and activities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Charge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Objectives/Goals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Minutes of meetings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Finalized documents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Google Documents (Team Drives) used for working documents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Annual Report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Process: Team Membership Recruitment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Assign team leaders to strategic steering teams</a:t>
            </a: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Team Membership: Steering Team Lead,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Assc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. Dir. ORSA conduct initial recruitment based on current team participation, expertise and needs for team balance </a:t>
            </a: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Leaders of project groups may also serve on Steering Team</a:t>
            </a: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Membership of steering team is 5-6, including team leader.</a:t>
            </a: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 is 2-year term</a:t>
            </a: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Final decision on Steering Team is </a:t>
            </a:r>
            <a:r>
              <a:rPr lang="en-US" sz="2800" spc="-1" dirty="0" err="1">
                <a:solidFill>
                  <a:srgbClr val="000000"/>
                </a:solidFill>
                <a:latin typeface="Calibri"/>
              </a:rPr>
              <a:t>Assc</a:t>
            </a:r>
            <a:r>
              <a:rPr lang="en-US" sz="2800" spc="-1" dirty="0">
                <a:solidFill>
                  <a:srgbClr val="000000"/>
                </a:solidFill>
                <a:latin typeface="Calibri"/>
              </a:rPr>
              <a:t>. Dir. ORSA, 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Team </a:t>
            </a:r>
            <a:r>
              <a:rPr lang="en-US" sz="2800" spc="-1" dirty="0">
                <a:solidFill>
                  <a:srgbClr val="000000"/>
                </a:solidFill>
                <a:latin typeface="Calibri"/>
              </a:rPr>
              <a:t>L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ead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Library Leadership Council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Commitment from Administrative Units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Commit to at least one staff member, or unit head, to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participate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as member of one Strategic Steering Team. (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10-20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% effort)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ADC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provides one forum for administrative unit heads and team leads to work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collaboratively,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insuring that strategic work and projects are coordinated 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For instance, perhaps a semi-annual event (retreat, interactive presentations) for work on this</a:t>
            </a:r>
          </a:p>
          <a:p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137" y="438912"/>
            <a:ext cx="10515240" cy="1332634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Ongoing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1408874" y="1252025"/>
            <a:ext cx="10565183" cy="51347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Team functioning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assigning leads,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establishing membership,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defining roles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ooperative leadership in setting charge and priorities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Providing team members opportunities for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Coordinating and moving forward on strategic actions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137" y="739634"/>
            <a:ext cx="588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 beta projects, work of groups will be assessed in terms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Activity Time Frame Oct 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2017 to Jan 2018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40" name="Table 2"/>
          <p:cNvGraphicFramePr/>
          <p:nvPr>
            <p:extLst>
              <p:ext uri="{D42A27DB-BD31-4B8C-83A1-F6EECF244321}">
                <p14:modId xmlns:p14="http://schemas.microsoft.com/office/powerpoint/2010/main" val="3302799062"/>
              </p:ext>
            </p:extLst>
          </p:nvPr>
        </p:nvGraphicFramePr>
        <p:xfrm>
          <a:off x="844061" y="1402560"/>
          <a:ext cx="10509258" cy="4842394"/>
        </p:xfrm>
        <a:graphic>
          <a:graphicData uri="http://schemas.openxmlformats.org/drawingml/2006/table">
            <a:tbl>
              <a:tblPr/>
              <a:tblGrid>
                <a:gridCol w="526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Activity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Responsibility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Date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Update Library Leaderships Council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 Turner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By October 24, 2017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Update ADC+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Turner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By October 25,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Finalize membership for Scholarly Communication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 Turner with Team Leader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October 30 – Nov 3 2017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Finalize membership for Data Services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 Turner with Team Leader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October 30 – Nov 3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Communication to Staff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J Lucia w N Turner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October 30 – Nov 3 2017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Scholarly Communication begins meeting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Team Leader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Early November 2017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Data Services begins meeting 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Team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Leader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Early November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Refine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 Recruit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Outreach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&amp; Communication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 Turner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January 2018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Refine and Recruit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Collections Strategy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 Turner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January 2018</a:t>
                      </a:r>
                      <a:endParaRPr lang="en-US" sz="18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Outstanding Challenges </a:t>
            </a: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and Questions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Insuring that process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allows for all interested staff to be engaged in strategic action work 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Coordination of goal-setting and projects across organization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M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echanism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for robust communication between SST team leaders and the administrative unit heads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Resource allocation (technology, budget, technical expertise)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Decision making and authority – where does it reside?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Objectives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Focus and consolidate efforts of cross-functional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groups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to articulate, in a more direct and transparent way, our work towards strategic objectives as set forth in the </a:t>
            </a:r>
            <a:r>
              <a:rPr lang="en-US" sz="2800" b="0" i="1" strike="noStrike" spc="-1" dirty="0">
                <a:solidFill>
                  <a:srgbClr val="000000"/>
                </a:solidFill>
                <a:latin typeface="Calibri"/>
              </a:rPr>
              <a:t>Library/Press Strategic Actions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for Temple University Libraries (July 2017).</a:t>
            </a:r>
          </a:p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Help to coordinate work of projects and working groups within “spheres” of strategic action and provide direction to those groups in articulating goals, objectives and assessment of success. </a:t>
            </a:r>
          </a:p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Provide more lateral, less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hierarchical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organizational structure for 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staff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to share responsibility in work towards share goal.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67" y="365040"/>
            <a:ext cx="10515240" cy="1325160"/>
          </a:xfrm>
        </p:spPr>
        <p:txBody>
          <a:bodyPr/>
          <a:lstStyle/>
          <a:p>
            <a:r>
              <a:rPr lang="en-US" dirty="0" smtClean="0"/>
              <a:t>Next Steps for Teams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69267" y="1690199"/>
            <a:ext cx="10515240" cy="3655523"/>
          </a:xfrm>
        </p:spPr>
        <p:txBody>
          <a:bodyPr/>
          <a:lstStyle/>
          <a:p>
            <a:r>
              <a:rPr lang="en-US" sz="2400" dirty="0" smtClean="0"/>
              <a:t>The Strategic Steering Teams write their own charge, identifying needs in their “sphere” of strategic action. This process might include:</a:t>
            </a:r>
          </a:p>
          <a:p>
            <a:endParaRPr lang="en-US" sz="2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Data collection and analysis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Internal/external scan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Draft charge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Determine priorities for action and goals related to those.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impact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5869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257455"/>
            <a:ext cx="10515240" cy="13251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What makes the Strategic Steering Teams so special?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838080" y="1582615"/>
            <a:ext cx="10515240" cy="462123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Self-directed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Charged to think holistically about the Libraries and its future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Works as a group, not as individuals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Organizationally, flat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 continuous beta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65034" y="5242749"/>
            <a:ext cx="413590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Good luck!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95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38080" y="2303280"/>
            <a:ext cx="10515240" cy="2317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800" b="0" strike="noStrike" spc="-1" dirty="0">
                <a:solidFill>
                  <a:srgbClr val="8497B0"/>
                </a:solidFill>
                <a:latin typeface="Calibri"/>
              </a:rPr>
              <a:t>Much of the work we are already doing at TULUP is: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Cross-functional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Strategic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Has wide participation </a:t>
            </a:r>
            <a:r>
              <a:rPr lang="en-US" sz="2400" spc="-1" dirty="0" smtClean="0">
                <a:solidFill>
                  <a:srgbClr val="000000"/>
                </a:solidFill>
                <a:latin typeface="Calibri"/>
              </a:rPr>
              <a:t>of staff 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I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</a:rPr>
              <a:t>s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effective team work </a:t>
            </a:r>
          </a:p>
        </p:txBody>
      </p:sp>
      <p:sp>
        <p:nvSpPr>
          <p:cNvPr id="134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Acknowledge: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And yet, 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838080" y="1825560"/>
            <a:ext cx="10515240" cy="3978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800" b="0" strike="noStrike" spc="-1" dirty="0">
                <a:solidFill>
                  <a:srgbClr val="8497B0"/>
                </a:solidFill>
                <a:latin typeface="Calibri"/>
              </a:rPr>
              <a:t>there is room for “tightening up” the current approach in order to: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Insure that 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</a:rPr>
              <a:t>teams have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clear charges, goals, objectives and work plans </a:t>
            </a: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Coordinate strategic project work between administrative units and </a:t>
            </a:r>
            <a:r>
              <a:rPr lang="en-US" sz="2400" spc="-1" dirty="0" smtClean="0">
                <a:solidFill>
                  <a:srgbClr val="000000"/>
                </a:solidFill>
                <a:latin typeface="Calibri"/>
              </a:rPr>
              <a:t>cross functional groups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Provide structure for more consistent and transparent approach to communicating strategic work</a:t>
            </a: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Strengthen culture of assessment and accountability across the organization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Recommendation: Strategic Steering Teams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838080" y="1482660"/>
            <a:ext cx="10515240" cy="4424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Teams are cross-functional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 writes its own charge. May conduct an informal environmental scan (internal, external); What’s going on now? What’s working?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Teams serve to coordinate work of projects in their spheres, and provide direction to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working groups and projects in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articulating goals, objectives and assessment of success.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Teams have 5-6 members, each committing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10-20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% of effort on related work (this time may include leadership on an associated team or project) 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 leaders serve on ADC+ to participate in strategic planning for organization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Initial Teams and Structure: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617040" y="1547640"/>
            <a:ext cx="10515240" cy="39730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Two beta teams: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Scholarly Communication*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Data Management Services*</a:t>
            </a:r>
          </a:p>
          <a:p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Planned or potential teams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developed in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next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3-4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months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Outreach &amp; Communication Collections Strategy* 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</a:rPr>
              <a:t>(est. Jan 2018)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Collections Strategy</a:t>
            </a:r>
            <a:r>
              <a:rPr lang="en-US" sz="2400" spc="-1" dirty="0" smtClean="0">
                <a:solidFill>
                  <a:srgbClr val="000000"/>
                </a:solidFill>
                <a:latin typeface="Calibri"/>
              </a:rPr>
              <a:t>*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(est. Jan 2018</a:t>
            </a:r>
            <a:r>
              <a:rPr lang="en-US" sz="2400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en-U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 smtClean="0">
                <a:solidFill>
                  <a:srgbClr val="000000"/>
                </a:solidFill>
                <a:latin typeface="Calibri"/>
              </a:rPr>
              <a:t>Learning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and Student Success*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1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5650" y="5337810"/>
            <a:ext cx="42176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-1" dirty="0">
                <a:solidFill>
                  <a:srgbClr val="000000"/>
                </a:solidFill>
                <a:latin typeface="Calibri"/>
              </a:rPr>
              <a:t>*</a:t>
            </a:r>
            <a:r>
              <a:rPr lang="en-US" spc="-1" dirty="0">
                <a:solidFill>
                  <a:srgbClr val="000000"/>
                </a:solidFill>
                <a:latin typeface="Calibri"/>
              </a:rPr>
              <a:t>identified in organizational chart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66" y="148939"/>
            <a:ext cx="8628677" cy="1325160"/>
          </a:xfrm>
        </p:spPr>
        <p:txBody>
          <a:bodyPr/>
          <a:lstStyle/>
          <a:p>
            <a:r>
              <a:rPr lang="en-US" dirty="0" smtClean="0"/>
              <a:t>Related Strategic Contexts</a:t>
            </a:r>
            <a:endParaRPr lang="en-US" dirty="0"/>
          </a:p>
        </p:txBody>
      </p:sp>
      <p:sp>
        <p:nvSpPr>
          <p:cNvPr id="9" name="CustomShape 13"/>
          <p:cNvSpPr/>
          <p:nvPr/>
        </p:nvSpPr>
        <p:spPr>
          <a:xfrm>
            <a:off x="6024761" y="1630677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Staff </a:t>
            </a:r>
            <a:r>
              <a:rPr lang="en-US" spc="-1" dirty="0" smtClean="0">
                <a:solidFill>
                  <a:schemeClr val="bg1"/>
                </a:solidFill>
                <a:latin typeface="Calibri"/>
              </a:rPr>
              <a:t>Learning</a:t>
            </a:r>
            <a:r>
              <a:rPr lang="en-US" sz="1800" b="0" strike="noStrike" spc="-1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&amp; Development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79045" y="5177204"/>
            <a:ext cx="2927359" cy="67924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79045" y="5019375"/>
            <a:ext cx="2874459" cy="24182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4" name="CustomShape 17"/>
          <p:cNvSpPr/>
          <p:nvPr/>
        </p:nvSpPr>
        <p:spPr>
          <a:xfrm>
            <a:off x="8575307" y="1063319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Technology 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Projects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" name="CustomShape 17"/>
          <p:cNvSpPr/>
          <p:nvPr/>
        </p:nvSpPr>
        <p:spPr>
          <a:xfrm>
            <a:off x="120534" y="4475118"/>
            <a:ext cx="2960753" cy="320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000" b="0" strike="noStrike" spc="-1" dirty="0">
              <a:solidFill>
                <a:schemeClr val="tx2"/>
              </a:solidFill>
            </a:endParaRPr>
          </a:p>
        </p:txBody>
      </p:sp>
      <p:sp>
        <p:nvSpPr>
          <p:cNvPr id="17" name="CustomShape 16"/>
          <p:cNvSpPr/>
          <p:nvPr/>
        </p:nvSpPr>
        <p:spPr>
          <a:xfrm>
            <a:off x="10117885" y="2993887"/>
            <a:ext cx="1696327" cy="12215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latin typeface="Calibri"/>
              </a:rPr>
              <a:t>Collaborations, Grants &amp; External Projects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8" name="CustomShape 17"/>
          <p:cNvSpPr/>
          <p:nvPr/>
        </p:nvSpPr>
        <p:spPr>
          <a:xfrm>
            <a:off x="98826" y="2719768"/>
            <a:ext cx="3114159" cy="5425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000" b="0" strike="noStrike" spc="-1" dirty="0">
              <a:solidFill>
                <a:schemeClr val="tx2"/>
              </a:solidFill>
            </a:endParaRPr>
          </a:p>
        </p:txBody>
      </p:sp>
      <p:sp>
        <p:nvSpPr>
          <p:cNvPr id="19" name="CustomShape 15"/>
          <p:cNvSpPr/>
          <p:nvPr/>
        </p:nvSpPr>
        <p:spPr>
          <a:xfrm>
            <a:off x="8676637" y="5221190"/>
            <a:ext cx="1853612" cy="764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Outreach </a:t>
            </a:r>
            <a:r>
              <a:rPr lang="en-US" sz="1800" b="0" strike="noStrike" spc="-1" dirty="0" smtClean="0">
                <a:solidFill>
                  <a:schemeClr val="bg1"/>
                </a:solidFill>
                <a:latin typeface="Calibri"/>
              </a:rPr>
              <a:t>to Campus &amp; Community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857" y="1283327"/>
            <a:ext cx="11052511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chemeClr val="tx2"/>
                </a:solidFill>
              </a:rPr>
              <a:t>Designing and building a dramatically new library environment to serve as a catalyst for the academic enterprise at </a:t>
            </a:r>
            <a:r>
              <a:rPr lang="en-US" spc="-1" dirty="0" smtClean="0">
                <a:solidFill>
                  <a:schemeClr val="tx2"/>
                </a:solidFill>
              </a:rPr>
              <a:t>Temple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Serving </a:t>
            </a:r>
            <a:r>
              <a:rPr lang="en-US" dirty="0">
                <a:solidFill>
                  <a:schemeClr val="tx2"/>
                </a:solidFill>
              </a:rPr>
              <a:t>as a repository of record for archival, rare, and unique materials and providing broad access to those </a:t>
            </a:r>
            <a:r>
              <a:rPr lang="en-US" dirty="0" smtClean="0">
                <a:solidFill>
                  <a:schemeClr val="tx2"/>
                </a:solidFill>
              </a:rPr>
              <a:t>collections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Building </a:t>
            </a:r>
            <a:r>
              <a:rPr lang="en-US" dirty="0">
                <a:solidFill>
                  <a:schemeClr val="tx2"/>
                </a:solidFill>
              </a:rPr>
              <a:t>a world class staff for leadership in the research library </a:t>
            </a:r>
            <a:r>
              <a:rPr lang="en-US" dirty="0" smtClean="0">
                <a:solidFill>
                  <a:schemeClr val="tx2"/>
                </a:solidFill>
              </a:rPr>
              <a:t>enterprise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pc="-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pc="-1" dirty="0" smtClean="0">
                <a:solidFill>
                  <a:schemeClr val="tx2"/>
                </a:solidFill>
              </a:rPr>
              <a:t>Enriching </a:t>
            </a:r>
            <a:r>
              <a:rPr lang="en-US" spc="-1" dirty="0">
                <a:solidFill>
                  <a:schemeClr val="tx2"/>
                </a:solidFill>
              </a:rPr>
              <a:t>the environment for learning and student </a:t>
            </a:r>
            <a:r>
              <a:rPr lang="en-US" spc="-1" dirty="0" smtClean="0">
                <a:solidFill>
                  <a:schemeClr val="tx2"/>
                </a:solidFill>
              </a:rPr>
              <a:t>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Serving </a:t>
            </a:r>
            <a:r>
              <a:rPr lang="en-US" dirty="0">
                <a:solidFill>
                  <a:schemeClr val="tx2"/>
                </a:solidFill>
              </a:rPr>
              <a:t>as a center for intellectual and cultural </a:t>
            </a:r>
            <a:r>
              <a:rPr lang="en-US" dirty="0" smtClean="0">
                <a:solidFill>
                  <a:schemeClr val="tx2"/>
                </a:solidFill>
              </a:rPr>
              <a:t>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Developing programs, services, and resource to enhance intellectual property, scholarly infrastructure, new modes of research and clinical care services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pc="-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9183193" y="2840248"/>
            <a:ext cx="2085840" cy="18417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2"/>
          <p:cNvSpPr/>
          <p:nvPr/>
        </p:nvSpPr>
        <p:spPr>
          <a:xfrm>
            <a:off x="7550287" y="142792"/>
            <a:ext cx="2085840" cy="18417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"/>
          <p:cNvSpPr/>
          <p:nvPr/>
        </p:nvSpPr>
        <p:spPr>
          <a:xfrm>
            <a:off x="3220740" y="357009"/>
            <a:ext cx="2085840" cy="18417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4"/>
          <p:cNvSpPr/>
          <p:nvPr/>
        </p:nvSpPr>
        <p:spPr>
          <a:xfrm>
            <a:off x="2529073" y="3248827"/>
            <a:ext cx="2085840" cy="18417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5"/>
          <p:cNvSpPr/>
          <p:nvPr/>
        </p:nvSpPr>
        <p:spPr>
          <a:xfrm>
            <a:off x="5000400" y="2585160"/>
            <a:ext cx="2800080" cy="2473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6"/>
          <p:cNvSpPr/>
          <p:nvPr/>
        </p:nvSpPr>
        <p:spPr>
          <a:xfrm>
            <a:off x="4915761" y="462840"/>
            <a:ext cx="2105280" cy="63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Digital Scholarship &amp; Publishing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47" name="CustomShape 7"/>
          <p:cNvSpPr/>
          <p:nvPr/>
        </p:nvSpPr>
        <p:spPr>
          <a:xfrm>
            <a:off x="5446375" y="3170160"/>
            <a:ext cx="1928160" cy="131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Scholarly Communication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Strategic Steering Team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48" name="CustomShape 8"/>
          <p:cNvSpPr/>
          <p:nvPr/>
        </p:nvSpPr>
        <p:spPr>
          <a:xfrm>
            <a:off x="9912060" y="4377808"/>
            <a:ext cx="2078280" cy="63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NEH Humanities Open Book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9" name="CustomShape 9"/>
          <p:cNvSpPr/>
          <p:nvPr/>
        </p:nvSpPr>
        <p:spPr>
          <a:xfrm>
            <a:off x="1269957" y="5090587"/>
            <a:ext cx="2919905" cy="1187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RIM (Research Information Management) Library Team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0" name="CustomShape 10"/>
          <p:cNvSpPr/>
          <p:nvPr/>
        </p:nvSpPr>
        <p:spPr>
          <a:xfrm>
            <a:off x="357827" y="313000"/>
            <a:ext cx="2870719" cy="25272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SCHOLARLY COMMUNICATION 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SPHERE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51" name="CustomShape 11"/>
          <p:cNvSpPr/>
          <p:nvPr/>
        </p:nvSpPr>
        <p:spPr>
          <a:xfrm>
            <a:off x="8981693" y="1520872"/>
            <a:ext cx="2367360" cy="3646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Institutional Repository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2" name="CustomShape 12"/>
          <p:cNvSpPr/>
          <p:nvPr/>
        </p:nvSpPr>
        <p:spPr>
          <a:xfrm>
            <a:off x="6112357" y="5021280"/>
            <a:ext cx="2085840" cy="184176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13"/>
          <p:cNvSpPr/>
          <p:nvPr/>
        </p:nvSpPr>
        <p:spPr>
          <a:xfrm>
            <a:off x="3539160" y="763800"/>
            <a:ext cx="1449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Staff </a:t>
            </a:r>
            <a:r>
              <a:rPr lang="en-US" spc="-1" dirty="0" smtClean="0">
                <a:solidFill>
                  <a:srgbClr val="000000"/>
                </a:solidFill>
                <a:latin typeface="Calibri"/>
              </a:rPr>
              <a:t>Learning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&amp; Development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4" name="CustomShape 14"/>
          <p:cNvSpPr/>
          <p:nvPr/>
        </p:nvSpPr>
        <p:spPr>
          <a:xfrm>
            <a:off x="2855616" y="3474179"/>
            <a:ext cx="1790833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Campus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Partnerships &amp; Research Support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5" name="CustomShape 15"/>
          <p:cNvSpPr/>
          <p:nvPr/>
        </p:nvSpPr>
        <p:spPr>
          <a:xfrm>
            <a:off x="6582551" y="5379761"/>
            <a:ext cx="1984806" cy="916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Outreach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to Campus &amp; Community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6" name="CustomShape 16"/>
          <p:cNvSpPr/>
          <p:nvPr/>
        </p:nvSpPr>
        <p:spPr>
          <a:xfrm>
            <a:off x="8085736" y="5816944"/>
            <a:ext cx="2141640" cy="913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OA Week at HSL planning group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7" name="CustomShape 17"/>
          <p:cNvSpPr/>
          <p:nvPr/>
        </p:nvSpPr>
        <p:spPr>
          <a:xfrm>
            <a:off x="7920007" y="643192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Technology 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Projects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8" name="CustomShape 18"/>
          <p:cNvSpPr/>
          <p:nvPr/>
        </p:nvSpPr>
        <p:spPr>
          <a:xfrm>
            <a:off x="9397753" y="3175048"/>
            <a:ext cx="1683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Collaborations, Grants, External Projects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59" name="CustomShape 19"/>
          <p:cNvSpPr/>
          <p:nvPr/>
        </p:nvSpPr>
        <p:spPr>
          <a:xfrm rot="18986400">
            <a:off x="7744320" y="2343600"/>
            <a:ext cx="870480" cy="4514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20"/>
          <p:cNvSpPr/>
          <p:nvPr/>
        </p:nvSpPr>
        <p:spPr>
          <a:xfrm rot="8186400">
            <a:off x="7756560" y="2784960"/>
            <a:ext cx="870480" cy="4514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21"/>
          <p:cNvSpPr/>
          <p:nvPr/>
        </p:nvSpPr>
        <p:spPr>
          <a:xfrm rot="16200000">
            <a:off x="6790320" y="17377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22"/>
          <p:cNvSpPr/>
          <p:nvPr/>
        </p:nvSpPr>
        <p:spPr>
          <a:xfrm rot="5400000">
            <a:off x="6549120" y="202140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23"/>
          <p:cNvSpPr/>
          <p:nvPr/>
        </p:nvSpPr>
        <p:spPr>
          <a:xfrm rot="2183400">
            <a:off x="4951800" y="2118288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24"/>
          <p:cNvSpPr/>
          <p:nvPr/>
        </p:nvSpPr>
        <p:spPr>
          <a:xfrm rot="12983400">
            <a:off x="4598066" y="2370956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25"/>
          <p:cNvSpPr/>
          <p:nvPr/>
        </p:nvSpPr>
        <p:spPr>
          <a:xfrm rot="1383600">
            <a:off x="7689960" y="44107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26"/>
          <p:cNvSpPr/>
          <p:nvPr/>
        </p:nvSpPr>
        <p:spPr>
          <a:xfrm rot="12106800">
            <a:off x="7540560" y="469476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27"/>
          <p:cNvSpPr/>
          <p:nvPr/>
        </p:nvSpPr>
        <p:spPr>
          <a:xfrm rot="19722000">
            <a:off x="4065120" y="423864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28"/>
          <p:cNvSpPr/>
          <p:nvPr/>
        </p:nvSpPr>
        <p:spPr>
          <a:xfrm rot="8922000">
            <a:off x="4019040" y="45619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4762"/>
            <a:ext cx="10429875" cy="6848475"/>
          </a:xfrm>
          <a:prstGeom prst="rect">
            <a:avLst/>
          </a:prstGeom>
        </p:spPr>
      </p:pic>
      <p:sp>
        <p:nvSpPr>
          <p:cNvPr id="3" name="CustomShape 10"/>
          <p:cNvSpPr/>
          <p:nvPr/>
        </p:nvSpPr>
        <p:spPr>
          <a:xfrm>
            <a:off x="233136" y="216018"/>
            <a:ext cx="2870719" cy="7815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Calibri"/>
              </a:rPr>
              <a:t>SCHOLARLY COMMUNICATION </a:t>
            </a:r>
            <a:endParaRPr lang="en-US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Calibri"/>
              </a:rPr>
              <a:t>STRATEGIC 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Calibri"/>
              </a:rPr>
              <a:t>SPHERE: Version 2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30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11793</TotalTime>
  <Words>1452</Words>
  <Application>Microsoft Office PowerPoint</Application>
  <PresentationFormat>Widescreen</PresentationFormat>
  <Paragraphs>217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Related Strategic Contexts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Ongoing Evaluation  </vt:lpstr>
      <vt:lpstr>PowerPoint Presentation</vt:lpstr>
      <vt:lpstr>PowerPoint Presentation</vt:lpstr>
      <vt:lpstr>Next Steps for Teams</vt:lpstr>
      <vt:lpstr>What makes the Strategic Steering Teams so special?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the Shadow Structures to Light</dc:title>
  <dc:subject/>
  <dc:creator>Nancy B. Turner</dc:creator>
  <dc:description/>
  <cp:lastModifiedBy>Nancy B. Turner</cp:lastModifiedBy>
  <cp:revision>88</cp:revision>
  <cp:lastPrinted>2017-10-27T20:33:31Z</cp:lastPrinted>
  <dcterms:created xsi:type="dcterms:W3CDTF">2017-10-11T12:50:26Z</dcterms:created>
  <dcterms:modified xsi:type="dcterms:W3CDTF">2018-02-28T13:54:35Z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Temple University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14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